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6"/>
  </p:notesMasterIdLst>
  <p:handoutMasterIdLst>
    <p:handoutMasterId r:id="rId27"/>
  </p:handoutMasterIdLst>
  <p:sldIdLst>
    <p:sldId id="256" r:id="rId5"/>
    <p:sldId id="277" r:id="rId6"/>
    <p:sldId id="261" r:id="rId7"/>
    <p:sldId id="289" r:id="rId8"/>
    <p:sldId id="258" r:id="rId9"/>
    <p:sldId id="278" r:id="rId10"/>
    <p:sldId id="300" r:id="rId11"/>
    <p:sldId id="264" r:id="rId12"/>
    <p:sldId id="302" r:id="rId13"/>
    <p:sldId id="296" r:id="rId14"/>
    <p:sldId id="301" r:id="rId15"/>
    <p:sldId id="303" r:id="rId16"/>
    <p:sldId id="304" r:id="rId17"/>
    <p:sldId id="294" r:id="rId18"/>
    <p:sldId id="305" r:id="rId19"/>
    <p:sldId id="306" r:id="rId20"/>
    <p:sldId id="266" r:id="rId21"/>
    <p:sldId id="298" r:id="rId22"/>
    <p:sldId id="275" r:id="rId23"/>
    <p:sldId id="271"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16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140" d="100"/>
          <a:sy n="140" d="100"/>
        </p:scale>
        <p:origin x="528" y="36"/>
      </p:cViewPr>
      <p:guideLst>
        <p:guide orient="horz" pos="3360"/>
        <p:guide pos="16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1248" y="828"/>
      </p:cViewPr>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5/31/2023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790441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that were selected to understand the </a:t>
            </a:r>
            <a:r>
              <a:rPr lang="en-US" dirty="0" err="1"/>
              <a:t>behaviour</a:t>
            </a:r>
            <a:r>
              <a:rPr lang="en-US" dirty="0"/>
              <a:t> where the R/A </a:t>
            </a:r>
            <a:r>
              <a:rPr lang="en-US" dirty="0" err="1"/>
              <a:t>Measuement</a:t>
            </a:r>
            <a:r>
              <a:rPr lang="en-US" dirty="0"/>
              <a:t> equipment Calibration Records, R/A Source Leak Test Records and Photo inventories. The data was queried from the SQLite database and sent via JSON through an Flask API. JavaScript was then used to handle the data to match the requirements of the libraries used for visualization.</a:t>
            </a:r>
          </a:p>
          <a:p>
            <a:endParaRPr lang="en-US" dirty="0"/>
          </a:p>
          <a:p>
            <a:r>
              <a:rPr lang="en-US" dirty="0"/>
              <a:t>For the project </a:t>
            </a:r>
            <a:r>
              <a:rPr lang="en-US" dirty="0" err="1"/>
              <a:t>Highcharts</a:t>
            </a:r>
            <a:r>
              <a:rPr lang="en-US" dirty="0"/>
              <a:t> JS and Leaflet Libraries were used for the visualizations.</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163960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that were selected to understand the </a:t>
            </a:r>
            <a:r>
              <a:rPr lang="en-US" dirty="0" err="1"/>
              <a:t>behaviour</a:t>
            </a:r>
            <a:r>
              <a:rPr lang="en-US" dirty="0"/>
              <a:t> where the R/A </a:t>
            </a:r>
            <a:r>
              <a:rPr lang="en-US" dirty="0" err="1"/>
              <a:t>Measuement</a:t>
            </a:r>
            <a:r>
              <a:rPr lang="en-US" dirty="0"/>
              <a:t> equipment Calibration Records, R/A Source Leak Test Records and Photo inventories. The data was queried from the SQLite database and sent via JSON through an Flask API. JavaScript was then used to handle the data to match the requirements of the libraries used for visualization.</a:t>
            </a:r>
          </a:p>
          <a:p>
            <a:endParaRPr lang="en-US" dirty="0"/>
          </a:p>
          <a:p>
            <a:r>
              <a:rPr lang="en-US" dirty="0"/>
              <a:t>For the project </a:t>
            </a:r>
            <a:r>
              <a:rPr lang="en-US" dirty="0" err="1"/>
              <a:t>Highcharts</a:t>
            </a:r>
            <a:r>
              <a:rPr lang="en-US" dirty="0"/>
              <a:t> JS and Leaflet Libraries were used for the visualizations.</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172497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3 types compliance, equipment was registered as Compliant, Action needed (where the time to expire is within a month), Critical ( within a week) or Non compliant. One of the visualizations plotted the compliance by location. </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3627312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50758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724884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46281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https://math.stackexchange.com/questions/4045242/averaging-over-mahalanobis-distance-vectors-of-different-clusters</a:t>
            </a:r>
          </a:p>
          <a:p>
            <a:endParaRPr lang="en-US" dirty="0"/>
          </a:p>
          <a:p>
            <a:r>
              <a:rPr lang="en-US" dirty="0"/>
              <a:t>https://towardsdatascience.com/machine-learning-for-anomaly-detection-elliptic-envelope-2c90528df0a6</a:t>
            </a:r>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165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location, more than one product line can be present. For this reason a drill down visualization was added to check to see whether there were differences between product lines. This chart also presents the data for the 3 types of compliance.</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06901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47449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https://en.wikipedia.org/wiki/DBSCAN</a:t>
            </a:r>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422593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https://math.stackexchange.com/questions/4045242/averaging-over-mahalanobis-distance-vectors-of-different-clusters</a:t>
            </a:r>
          </a:p>
          <a:p>
            <a:endParaRPr lang="en-US" dirty="0"/>
          </a:p>
          <a:p>
            <a:r>
              <a:rPr lang="en-US" dirty="0"/>
              <a:t>https://towardsdatascience.com/machine-learning-for-anomaly-detection-elliptic-envelope-2c90528df0a6</a:t>
            </a:r>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365175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that were selected to understand the </a:t>
            </a:r>
            <a:r>
              <a:rPr lang="en-US" dirty="0" err="1"/>
              <a:t>behaviour</a:t>
            </a:r>
            <a:r>
              <a:rPr lang="en-US" dirty="0"/>
              <a:t> where the R/A </a:t>
            </a:r>
            <a:r>
              <a:rPr lang="en-US" dirty="0" err="1"/>
              <a:t>Measuement</a:t>
            </a:r>
            <a:r>
              <a:rPr lang="en-US" dirty="0"/>
              <a:t> equipment Calibration Records, R/A Source Leak Test Records and Photo inventories. The data was queried from the SQLite database and sent via JSON through an Flask API. JavaScript was then used to handle the data to match the requirements of the libraries used for visualization.</a:t>
            </a:r>
          </a:p>
          <a:p>
            <a:endParaRPr lang="en-US" dirty="0"/>
          </a:p>
          <a:p>
            <a:r>
              <a:rPr lang="en-US" dirty="0"/>
              <a:t>For the project </a:t>
            </a:r>
            <a:r>
              <a:rPr lang="en-US" dirty="0" err="1"/>
              <a:t>Highcharts</a:t>
            </a:r>
            <a:r>
              <a:rPr lang="en-US" dirty="0"/>
              <a:t> JS and Leaflet Libraries were used for the visualizations.</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974492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
        <p:nvSpPr>
          <p:cNvPr id="8" name="TextBox 7">
            <a:extLst>
              <a:ext uri="{FF2B5EF4-FFF2-40B4-BE49-F238E27FC236}">
                <a16:creationId xmlns:a16="http://schemas.microsoft.com/office/drawing/2014/main" id="{DCF67CC9-C72F-4106-087C-440D33FC2031}"/>
              </a:ext>
            </a:extLst>
          </p:cNvPr>
          <p:cNvSpPr txBox="1"/>
          <p:nvPr userDrawn="1">
            <p:extLst>
              <p:ext uri="{1162E1C5-73C7-4A58-AE30-91384D911F3F}">
                <p184:classification xmlns:p184="http://schemas.microsoft.com/office/powerpoint/2018/4/main" val="ftr"/>
              </p:ext>
            </p:extLst>
          </p:nvPr>
        </p:nvSpPr>
        <p:spPr>
          <a:xfrm>
            <a:off x="5804662" y="6705600"/>
            <a:ext cx="611188"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SLB-Private</a:t>
            </a:r>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cardsvr%20/" TargetMode="External"/><Relationship Id="rId2" Type="http://schemas.openxmlformats.org/officeDocument/2006/relationships/hyperlink" Target="mailto:lcardsvr@gmail.com" TargetMode="External"/><Relationship Id="rId1" Type="http://schemas.openxmlformats.org/officeDocument/2006/relationships/slideLayout" Target="../slideLayouts/slideLayout20.xml"/><Relationship Id="rId4" Type="http://schemas.openxmlformats.org/officeDocument/2006/relationships/hyperlink" Target="https://github.com/JoshMBe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Project – 04</a:t>
            </a:r>
            <a:br>
              <a:rPr lang="en-US" dirty="0"/>
            </a:br>
            <a:r>
              <a:rPr lang="en-US" sz="2000" dirty="0"/>
              <a:t>Geophysical tool response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a:bodyPr>
          <a:lstStyle/>
          <a:p>
            <a:r>
              <a:rPr lang="en-US" dirty="0"/>
              <a:t>Josh Bell / Luis Cardenas</a:t>
            </a:r>
          </a:p>
        </p:txBody>
      </p:sp>
      <p:sp>
        <p:nvSpPr>
          <p:cNvPr id="4" name="Rectangle 3">
            <a:extLst>
              <a:ext uri="{FF2B5EF4-FFF2-40B4-BE49-F238E27FC236}">
                <a16:creationId xmlns:a16="http://schemas.microsoft.com/office/drawing/2014/main" id="{54FDB854-C2A1-3E77-B5D2-7BB0B36C815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56984" y="82289"/>
            <a:ext cx="8421688" cy="1325563"/>
          </a:xfrm>
        </p:spPr>
        <p:txBody>
          <a:bodyPr/>
          <a:lstStyle/>
          <a:p>
            <a:r>
              <a:rPr lang="en-US" dirty="0"/>
              <a:t>Data analysis /First operator aid</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32347" y="668437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 Placeholder 3">
            <a:extLst>
              <a:ext uri="{FF2B5EF4-FFF2-40B4-BE49-F238E27FC236}">
                <a16:creationId xmlns:a16="http://schemas.microsoft.com/office/drawing/2014/main" id="{4A4E6364-B993-287E-717C-C3A81F31CC28}"/>
              </a:ext>
            </a:extLst>
          </p:cNvPr>
          <p:cNvSpPr txBox="1">
            <a:spLocks/>
          </p:cNvSpPr>
          <p:nvPr/>
        </p:nvSpPr>
        <p:spPr>
          <a:xfrm>
            <a:off x="1440102" y="4985982"/>
            <a:ext cx="9311793" cy="17354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Operators run tools</a:t>
            </a:r>
          </a:p>
          <a:p>
            <a:pPr lvl="1">
              <a:buFont typeface="Wingdings" panose="05000000000000000000" pitchFamily="2" charset="2"/>
              <a:buChar char="ü"/>
            </a:pPr>
            <a:r>
              <a:rPr lang="en-ZA" sz="1600" dirty="0"/>
              <a:t>Lines coming up: Good or bad?</a:t>
            </a:r>
          </a:p>
          <a:p>
            <a:pPr>
              <a:buFont typeface="Wingdings" panose="05000000000000000000" pitchFamily="2" charset="2"/>
              <a:buChar char="ü"/>
            </a:pPr>
            <a:r>
              <a:rPr lang="en-ZA" sz="2000" dirty="0"/>
              <a:t>Interactive Tableau dashboard created to guide on expected tool responses</a:t>
            </a:r>
          </a:p>
          <a:p>
            <a:pPr>
              <a:buFont typeface="Wingdings" panose="05000000000000000000" pitchFamily="2" charset="2"/>
              <a:buChar char="ü"/>
            </a:pPr>
            <a:r>
              <a:rPr lang="en-ZA" sz="2000" dirty="0"/>
              <a:t>Guide for data cleaning for ML</a:t>
            </a:r>
          </a:p>
        </p:txBody>
      </p:sp>
      <p:pic>
        <p:nvPicPr>
          <p:cNvPr id="4" name="Picture 3">
            <a:extLst>
              <a:ext uri="{FF2B5EF4-FFF2-40B4-BE49-F238E27FC236}">
                <a16:creationId xmlns:a16="http://schemas.microsoft.com/office/drawing/2014/main" id="{2D258808-03F4-76F4-9E32-F0869C182CF0}"/>
              </a:ext>
            </a:extLst>
          </p:cNvPr>
          <p:cNvPicPr>
            <a:picLocks noChangeAspect="1"/>
          </p:cNvPicPr>
          <p:nvPr/>
        </p:nvPicPr>
        <p:blipFill>
          <a:blip r:embed="rId3"/>
          <a:stretch>
            <a:fillRect/>
          </a:stretch>
        </p:blipFill>
        <p:spPr>
          <a:xfrm>
            <a:off x="1503614" y="1099065"/>
            <a:ext cx="4155571" cy="3855003"/>
          </a:xfrm>
          <a:prstGeom prst="rect">
            <a:avLst/>
          </a:prstGeom>
        </p:spPr>
      </p:pic>
      <p:pic>
        <p:nvPicPr>
          <p:cNvPr id="3" name="Picture 2">
            <a:extLst>
              <a:ext uri="{FF2B5EF4-FFF2-40B4-BE49-F238E27FC236}">
                <a16:creationId xmlns:a16="http://schemas.microsoft.com/office/drawing/2014/main" id="{252840E8-D598-2FA7-7714-54516ED12E37}"/>
              </a:ext>
            </a:extLst>
          </p:cNvPr>
          <p:cNvPicPr>
            <a:picLocks noChangeAspect="1"/>
          </p:cNvPicPr>
          <p:nvPr/>
        </p:nvPicPr>
        <p:blipFill>
          <a:blip r:embed="rId4"/>
          <a:stretch>
            <a:fillRect/>
          </a:stretch>
        </p:blipFill>
        <p:spPr>
          <a:xfrm>
            <a:off x="8480612" y="2091489"/>
            <a:ext cx="3453114" cy="2835261"/>
          </a:xfrm>
          <a:prstGeom prst="rect">
            <a:avLst/>
          </a:prstGeom>
        </p:spPr>
      </p:pic>
      <p:pic>
        <p:nvPicPr>
          <p:cNvPr id="6" name="Picture 5">
            <a:extLst>
              <a:ext uri="{FF2B5EF4-FFF2-40B4-BE49-F238E27FC236}">
                <a16:creationId xmlns:a16="http://schemas.microsoft.com/office/drawing/2014/main" id="{8FFF5F0A-41E8-A253-71EC-B4BB8FB8867F}"/>
              </a:ext>
            </a:extLst>
          </p:cNvPr>
          <p:cNvPicPr>
            <a:picLocks noChangeAspect="1"/>
          </p:cNvPicPr>
          <p:nvPr/>
        </p:nvPicPr>
        <p:blipFill>
          <a:blip r:embed="rId5"/>
          <a:stretch>
            <a:fillRect/>
          </a:stretch>
        </p:blipFill>
        <p:spPr>
          <a:xfrm>
            <a:off x="5832412" y="2105770"/>
            <a:ext cx="2431940" cy="2725676"/>
          </a:xfrm>
          <a:prstGeom prst="rect">
            <a:avLst/>
          </a:prstGeom>
        </p:spPr>
      </p:pic>
    </p:spTree>
    <p:extLst>
      <p:ext uri="{BB962C8B-B14F-4D97-AF65-F5344CB8AC3E}">
        <p14:creationId xmlns:p14="http://schemas.microsoft.com/office/powerpoint/2010/main" val="125882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Cleaning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11</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5" y="1356298"/>
            <a:ext cx="5168352" cy="4835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US" sz="1600" dirty="0"/>
              <a:t>Merged the dataset for </a:t>
            </a:r>
            <a:r>
              <a:rPr lang="en-US" sz="1600" dirty="0" err="1"/>
              <a:t>Magsus</a:t>
            </a:r>
            <a:r>
              <a:rPr lang="en-US" sz="1600" dirty="0"/>
              <a:t> and Density</a:t>
            </a:r>
          </a:p>
          <a:p>
            <a:pPr lvl="2">
              <a:buFont typeface="Wingdings" panose="05000000000000000000" pitchFamily="2" charset="2"/>
              <a:buChar char="ü"/>
            </a:pPr>
            <a:r>
              <a:rPr lang="en-US" sz="1200" dirty="0"/>
              <a:t>Hole with matching (‘well’ and ‘</a:t>
            </a:r>
            <a:r>
              <a:rPr lang="en-US" sz="1200" dirty="0" err="1"/>
              <a:t>Depth_M</a:t>
            </a:r>
            <a:r>
              <a:rPr lang="en-US" sz="1200" dirty="0"/>
              <a:t>’) </a:t>
            </a:r>
          </a:p>
          <a:p>
            <a:pPr marL="914400" lvl="2" indent="0">
              <a:buNone/>
            </a:pPr>
            <a:endParaRPr lang="en-ZA" sz="1200" dirty="0"/>
          </a:p>
          <a:p>
            <a:pPr lvl="1">
              <a:buFont typeface="Wingdings" panose="05000000000000000000" pitchFamily="2" charset="2"/>
              <a:buChar char="ü"/>
            </a:pPr>
            <a:r>
              <a:rPr lang="en-ZA" sz="1600" dirty="0"/>
              <a:t>Removed “999.25” Values</a:t>
            </a:r>
          </a:p>
          <a:p>
            <a:pPr lvl="2">
              <a:buFont typeface="Wingdings" panose="05000000000000000000" pitchFamily="2" charset="2"/>
              <a:buChar char="ü"/>
            </a:pPr>
            <a:r>
              <a:rPr lang="en-ZA" sz="1200" dirty="0"/>
              <a:t>Industry standard for N/A values in tool logging</a:t>
            </a:r>
          </a:p>
          <a:p>
            <a:pPr lvl="2">
              <a:buFont typeface="Wingdings" panose="05000000000000000000" pitchFamily="2" charset="2"/>
              <a:buChar char="ü"/>
            </a:pPr>
            <a:endParaRPr lang="en-ZA" sz="1200" dirty="0"/>
          </a:p>
          <a:p>
            <a:pPr lvl="1">
              <a:buFont typeface="Wingdings" panose="05000000000000000000" pitchFamily="2" charset="2"/>
              <a:buChar char="ü"/>
            </a:pPr>
            <a:r>
              <a:rPr lang="en-ZA" sz="1600" dirty="0"/>
              <a:t>Removed values that are not feasible</a:t>
            </a:r>
          </a:p>
          <a:p>
            <a:pPr lvl="2">
              <a:buFont typeface="Wingdings" panose="05000000000000000000" pitchFamily="2" charset="2"/>
              <a:buChar char="ü"/>
            </a:pPr>
            <a:r>
              <a:rPr lang="en-ZA" sz="1200" dirty="0"/>
              <a:t>Negative Susceptibility or Density values</a:t>
            </a:r>
          </a:p>
          <a:p>
            <a:pPr lvl="2">
              <a:buFont typeface="Wingdings" panose="05000000000000000000" pitchFamily="2" charset="2"/>
              <a:buChar char="ü"/>
            </a:pPr>
            <a:r>
              <a:rPr lang="en-ZA" sz="1200" dirty="0"/>
              <a:t>Values outside the general stats obtained from the analysis of the available data</a:t>
            </a:r>
          </a:p>
          <a:p>
            <a:pPr marL="914400" lvl="2" indent="0">
              <a:buNone/>
            </a:pPr>
            <a:endParaRPr lang="en-ZA" sz="1200" dirty="0"/>
          </a:p>
        </p:txBody>
      </p:sp>
      <p:pic>
        <p:nvPicPr>
          <p:cNvPr id="5" name="Picture 4">
            <a:extLst>
              <a:ext uri="{FF2B5EF4-FFF2-40B4-BE49-F238E27FC236}">
                <a16:creationId xmlns:a16="http://schemas.microsoft.com/office/drawing/2014/main" id="{92BD91D9-F989-730F-A740-6439FEAB5962}"/>
              </a:ext>
            </a:extLst>
          </p:cNvPr>
          <p:cNvPicPr>
            <a:picLocks noChangeAspect="1"/>
          </p:cNvPicPr>
          <p:nvPr/>
        </p:nvPicPr>
        <p:blipFill>
          <a:blip r:embed="rId3"/>
          <a:stretch>
            <a:fillRect/>
          </a:stretch>
        </p:blipFill>
        <p:spPr>
          <a:xfrm>
            <a:off x="199897" y="1267057"/>
            <a:ext cx="5835370" cy="1175179"/>
          </a:xfrm>
          <a:prstGeom prst="rect">
            <a:avLst/>
          </a:prstGeom>
        </p:spPr>
      </p:pic>
      <p:pic>
        <p:nvPicPr>
          <p:cNvPr id="10" name="Picture 9">
            <a:extLst>
              <a:ext uri="{FF2B5EF4-FFF2-40B4-BE49-F238E27FC236}">
                <a16:creationId xmlns:a16="http://schemas.microsoft.com/office/drawing/2014/main" id="{B9CB4BC6-C6AB-7DE6-3A23-268A8B5FDF10}"/>
              </a:ext>
            </a:extLst>
          </p:cNvPr>
          <p:cNvPicPr>
            <a:picLocks noChangeAspect="1"/>
          </p:cNvPicPr>
          <p:nvPr/>
        </p:nvPicPr>
        <p:blipFill>
          <a:blip r:embed="rId4"/>
          <a:stretch>
            <a:fillRect/>
          </a:stretch>
        </p:blipFill>
        <p:spPr>
          <a:xfrm>
            <a:off x="199896" y="2457632"/>
            <a:ext cx="5835369" cy="2273682"/>
          </a:xfrm>
          <a:prstGeom prst="rect">
            <a:avLst/>
          </a:prstGeom>
        </p:spPr>
      </p:pic>
      <p:pic>
        <p:nvPicPr>
          <p:cNvPr id="14" name="Picture 13">
            <a:extLst>
              <a:ext uri="{FF2B5EF4-FFF2-40B4-BE49-F238E27FC236}">
                <a16:creationId xmlns:a16="http://schemas.microsoft.com/office/drawing/2014/main" id="{6D0B35DA-160C-38F6-AA68-E9732174176A}"/>
              </a:ext>
            </a:extLst>
          </p:cNvPr>
          <p:cNvPicPr>
            <a:picLocks noChangeAspect="1"/>
          </p:cNvPicPr>
          <p:nvPr/>
        </p:nvPicPr>
        <p:blipFill>
          <a:blip r:embed="rId5"/>
          <a:stretch>
            <a:fillRect/>
          </a:stretch>
        </p:blipFill>
        <p:spPr>
          <a:xfrm>
            <a:off x="199896" y="4745217"/>
            <a:ext cx="5835766" cy="1252171"/>
          </a:xfrm>
          <a:prstGeom prst="rect">
            <a:avLst/>
          </a:prstGeom>
        </p:spPr>
      </p:pic>
    </p:spTree>
    <p:extLst>
      <p:ext uri="{BB962C8B-B14F-4D97-AF65-F5344CB8AC3E}">
        <p14:creationId xmlns:p14="http://schemas.microsoft.com/office/powerpoint/2010/main" val="156025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fontScale="90000"/>
          </a:bodyPr>
          <a:lstStyle/>
          <a:p>
            <a:r>
              <a:rPr lang="en-ZA" dirty="0"/>
              <a:t>Clustering data – DBSCAN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12</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194413" y="806106"/>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DBSCAN algorithm can be abstracted into the following steps:</a:t>
            </a:r>
          </a:p>
          <a:p>
            <a:r>
              <a:rPr lang="en-US" sz="1600" dirty="0"/>
              <a:t>Find the points in the ε neighborhood of every point, and identify the core points with more than </a:t>
            </a:r>
            <a:r>
              <a:rPr lang="en-US" sz="1600" dirty="0" err="1"/>
              <a:t>minPts</a:t>
            </a:r>
            <a:r>
              <a:rPr lang="en-US" sz="1600" dirty="0"/>
              <a:t> neighbors.</a:t>
            </a:r>
          </a:p>
          <a:p>
            <a:r>
              <a:rPr lang="en-US" sz="1600" dirty="0"/>
              <a:t>Find the connected components of core points on the neighbor graph, ignoring all non-core points.</a:t>
            </a:r>
          </a:p>
          <a:p>
            <a:r>
              <a:rPr lang="en-US" sz="1600" dirty="0"/>
              <a:t>Assign each non-core point to a nearby cluster if the cluster is an ε (eps) neighbor, otherwise assign it to noise.</a:t>
            </a:r>
          </a:p>
          <a:p>
            <a:pPr marL="0" indent="0">
              <a:buNone/>
            </a:pPr>
            <a:endParaRPr lang="en-US" sz="1600" dirty="0"/>
          </a:p>
          <a:p>
            <a:pPr marL="0" indent="0">
              <a:buNone/>
            </a:pPr>
            <a:r>
              <a:rPr lang="en-US" sz="1600" dirty="0"/>
              <a:t>Clustered data by hole prefix (hole geography)</a:t>
            </a:r>
          </a:p>
        </p:txBody>
      </p:sp>
      <p:pic>
        <p:nvPicPr>
          <p:cNvPr id="6" name="Picture 5">
            <a:extLst>
              <a:ext uri="{FF2B5EF4-FFF2-40B4-BE49-F238E27FC236}">
                <a16:creationId xmlns:a16="http://schemas.microsoft.com/office/drawing/2014/main" id="{E64E645E-27A0-1548-544B-C262CFD46CCE}"/>
              </a:ext>
            </a:extLst>
          </p:cNvPr>
          <p:cNvPicPr>
            <a:picLocks noChangeAspect="1"/>
          </p:cNvPicPr>
          <p:nvPr/>
        </p:nvPicPr>
        <p:blipFill>
          <a:blip r:embed="rId3"/>
          <a:stretch>
            <a:fillRect/>
          </a:stretch>
        </p:blipFill>
        <p:spPr>
          <a:xfrm>
            <a:off x="7612905" y="3993776"/>
            <a:ext cx="2660055" cy="2788250"/>
          </a:xfrm>
          <a:prstGeom prst="rect">
            <a:avLst/>
          </a:prstGeom>
        </p:spPr>
      </p:pic>
      <p:pic>
        <p:nvPicPr>
          <p:cNvPr id="5" name="Picture 4">
            <a:extLst>
              <a:ext uri="{FF2B5EF4-FFF2-40B4-BE49-F238E27FC236}">
                <a16:creationId xmlns:a16="http://schemas.microsoft.com/office/drawing/2014/main" id="{7C514666-82B0-F899-6712-8F902B039EF7}"/>
              </a:ext>
            </a:extLst>
          </p:cNvPr>
          <p:cNvPicPr>
            <a:picLocks noChangeAspect="1"/>
          </p:cNvPicPr>
          <p:nvPr/>
        </p:nvPicPr>
        <p:blipFill>
          <a:blip r:embed="rId4"/>
          <a:stretch>
            <a:fillRect/>
          </a:stretch>
        </p:blipFill>
        <p:spPr>
          <a:xfrm>
            <a:off x="285515" y="1083966"/>
            <a:ext cx="5286641" cy="5115128"/>
          </a:xfrm>
          <a:prstGeom prst="rect">
            <a:avLst/>
          </a:prstGeom>
        </p:spPr>
      </p:pic>
    </p:spTree>
    <p:extLst>
      <p:ext uri="{BB962C8B-B14F-4D97-AF65-F5344CB8AC3E}">
        <p14:creationId xmlns:p14="http://schemas.microsoft.com/office/powerpoint/2010/main" val="73278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a:bodyPr>
          <a:lstStyle/>
          <a:p>
            <a:r>
              <a:rPr lang="en-ZA" dirty="0"/>
              <a:t>Clustering data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13</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339986" y="1229257"/>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Clustering using other methods attempted</a:t>
            </a:r>
          </a:p>
        </p:txBody>
      </p:sp>
      <p:pic>
        <p:nvPicPr>
          <p:cNvPr id="7" name="Picture 6">
            <a:extLst>
              <a:ext uri="{FF2B5EF4-FFF2-40B4-BE49-F238E27FC236}">
                <a16:creationId xmlns:a16="http://schemas.microsoft.com/office/drawing/2014/main" id="{A45C283E-67B5-3FA6-15FA-17454CA1E9F0}"/>
              </a:ext>
            </a:extLst>
          </p:cNvPr>
          <p:cNvPicPr>
            <a:picLocks noChangeAspect="1"/>
          </p:cNvPicPr>
          <p:nvPr/>
        </p:nvPicPr>
        <p:blipFill>
          <a:blip r:embed="rId3"/>
          <a:stretch>
            <a:fillRect/>
          </a:stretch>
        </p:blipFill>
        <p:spPr>
          <a:xfrm>
            <a:off x="6096000" y="887183"/>
            <a:ext cx="4416778" cy="5307101"/>
          </a:xfrm>
          <a:prstGeom prst="rect">
            <a:avLst/>
          </a:prstGeom>
        </p:spPr>
      </p:pic>
    </p:spTree>
    <p:extLst>
      <p:ext uri="{BB962C8B-B14F-4D97-AF65-F5344CB8AC3E}">
        <p14:creationId xmlns:p14="http://schemas.microsoft.com/office/powerpoint/2010/main" val="31789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Clustering </a:t>
            </a:r>
            <a:r>
              <a:rPr lang="en-ZA" dirty="0" err="1"/>
              <a:t>REsults</a:t>
            </a:r>
            <a:endParaRPr lang="en-ZA" dirty="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14</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2930982" y="5290781"/>
            <a:ext cx="8205591" cy="11259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Other clustering algorithms were used, but the best results were obtained with </a:t>
            </a:r>
            <a:r>
              <a:rPr lang="en-ZA" sz="2000" dirty="0" err="1"/>
              <a:t>DBScan</a:t>
            </a:r>
            <a:r>
              <a:rPr lang="en-ZA" sz="2000" dirty="0"/>
              <a:t>. </a:t>
            </a:r>
            <a:endParaRPr lang="en-US" sz="1600" dirty="0"/>
          </a:p>
        </p:txBody>
      </p:sp>
      <p:pic>
        <p:nvPicPr>
          <p:cNvPr id="21" name="Picture 20">
            <a:extLst>
              <a:ext uri="{FF2B5EF4-FFF2-40B4-BE49-F238E27FC236}">
                <a16:creationId xmlns:a16="http://schemas.microsoft.com/office/drawing/2014/main" id="{35011FF0-310E-00F8-75F5-675859103B9A}"/>
              </a:ext>
            </a:extLst>
          </p:cNvPr>
          <p:cNvPicPr>
            <a:picLocks noChangeAspect="1"/>
          </p:cNvPicPr>
          <p:nvPr/>
        </p:nvPicPr>
        <p:blipFill>
          <a:blip r:embed="rId3"/>
          <a:stretch>
            <a:fillRect/>
          </a:stretch>
        </p:blipFill>
        <p:spPr>
          <a:xfrm>
            <a:off x="377015" y="4195998"/>
            <a:ext cx="5389641" cy="636098"/>
          </a:xfrm>
          <a:prstGeom prst="rect">
            <a:avLst/>
          </a:prstGeom>
        </p:spPr>
      </p:pic>
      <p:pic>
        <p:nvPicPr>
          <p:cNvPr id="24" name="Picture 23">
            <a:extLst>
              <a:ext uri="{FF2B5EF4-FFF2-40B4-BE49-F238E27FC236}">
                <a16:creationId xmlns:a16="http://schemas.microsoft.com/office/drawing/2014/main" id="{2F93896C-22C0-F55A-B5BA-3DF990DC16F1}"/>
              </a:ext>
            </a:extLst>
          </p:cNvPr>
          <p:cNvPicPr>
            <a:picLocks noChangeAspect="1"/>
          </p:cNvPicPr>
          <p:nvPr/>
        </p:nvPicPr>
        <p:blipFill rotWithShape="1">
          <a:blip r:embed="rId4"/>
          <a:srcRect l="10510" t="14085" b="12349"/>
          <a:stretch/>
        </p:blipFill>
        <p:spPr>
          <a:xfrm>
            <a:off x="5537133" y="194425"/>
            <a:ext cx="3026499" cy="1990392"/>
          </a:xfrm>
          <a:prstGeom prst="rect">
            <a:avLst/>
          </a:prstGeom>
        </p:spPr>
      </p:pic>
      <p:pic>
        <p:nvPicPr>
          <p:cNvPr id="26" name="Picture 25">
            <a:extLst>
              <a:ext uri="{FF2B5EF4-FFF2-40B4-BE49-F238E27FC236}">
                <a16:creationId xmlns:a16="http://schemas.microsoft.com/office/drawing/2014/main" id="{D7385698-95A5-5DF6-D8FE-386211AEB8F1}"/>
              </a:ext>
            </a:extLst>
          </p:cNvPr>
          <p:cNvPicPr>
            <a:picLocks noChangeAspect="1"/>
          </p:cNvPicPr>
          <p:nvPr/>
        </p:nvPicPr>
        <p:blipFill rotWithShape="1">
          <a:blip r:embed="rId5"/>
          <a:srcRect t="3664" b="10709"/>
          <a:stretch/>
        </p:blipFill>
        <p:spPr>
          <a:xfrm>
            <a:off x="8783926" y="194425"/>
            <a:ext cx="3146417" cy="1990392"/>
          </a:xfrm>
          <a:prstGeom prst="rect">
            <a:avLst/>
          </a:prstGeom>
        </p:spPr>
      </p:pic>
      <p:pic>
        <p:nvPicPr>
          <p:cNvPr id="29" name="Picture 28">
            <a:extLst>
              <a:ext uri="{FF2B5EF4-FFF2-40B4-BE49-F238E27FC236}">
                <a16:creationId xmlns:a16="http://schemas.microsoft.com/office/drawing/2014/main" id="{31CA6544-BD93-0E95-801D-06E16540BE89}"/>
              </a:ext>
            </a:extLst>
          </p:cNvPr>
          <p:cNvPicPr>
            <a:picLocks noChangeAspect="1"/>
          </p:cNvPicPr>
          <p:nvPr/>
        </p:nvPicPr>
        <p:blipFill rotWithShape="1">
          <a:blip r:embed="rId6"/>
          <a:srcRect t="9258"/>
          <a:stretch/>
        </p:blipFill>
        <p:spPr>
          <a:xfrm>
            <a:off x="6867196" y="2463223"/>
            <a:ext cx="3704664" cy="2119337"/>
          </a:xfrm>
          <a:prstGeom prst="rect">
            <a:avLst/>
          </a:prstGeom>
        </p:spPr>
      </p:pic>
      <p:pic>
        <p:nvPicPr>
          <p:cNvPr id="17" name="Picture 16">
            <a:extLst>
              <a:ext uri="{FF2B5EF4-FFF2-40B4-BE49-F238E27FC236}">
                <a16:creationId xmlns:a16="http://schemas.microsoft.com/office/drawing/2014/main" id="{B7EC80E3-EB70-6372-A01A-C1BE794673A8}"/>
              </a:ext>
            </a:extLst>
          </p:cNvPr>
          <p:cNvPicPr>
            <a:picLocks noChangeAspect="1"/>
          </p:cNvPicPr>
          <p:nvPr/>
        </p:nvPicPr>
        <p:blipFill>
          <a:blip r:embed="rId7"/>
          <a:stretch>
            <a:fillRect/>
          </a:stretch>
        </p:blipFill>
        <p:spPr>
          <a:xfrm>
            <a:off x="197224" y="1863096"/>
            <a:ext cx="5569432" cy="2165071"/>
          </a:xfrm>
          <a:prstGeom prst="rect">
            <a:avLst/>
          </a:prstGeom>
        </p:spPr>
      </p:pic>
    </p:spTree>
    <p:extLst>
      <p:ext uri="{BB962C8B-B14F-4D97-AF65-F5344CB8AC3E}">
        <p14:creationId xmlns:p14="http://schemas.microsoft.com/office/powerpoint/2010/main" val="3550434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a:t>
            </a:r>
            <a:r>
              <a:rPr lang="en-ZA" dirty="0" err="1"/>
              <a:t>REsults</a:t>
            </a:r>
            <a:endParaRPr lang="en-ZA" dirty="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15</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5" name="Picture 4">
            <a:extLst>
              <a:ext uri="{FF2B5EF4-FFF2-40B4-BE49-F238E27FC236}">
                <a16:creationId xmlns:a16="http://schemas.microsoft.com/office/drawing/2014/main" id="{9B724FE8-E70D-B7B8-3203-1D72CC708456}"/>
              </a:ext>
            </a:extLst>
          </p:cNvPr>
          <p:cNvPicPr>
            <a:picLocks noChangeAspect="1"/>
          </p:cNvPicPr>
          <p:nvPr/>
        </p:nvPicPr>
        <p:blipFill>
          <a:blip r:embed="rId3"/>
          <a:stretch>
            <a:fillRect/>
          </a:stretch>
        </p:blipFill>
        <p:spPr>
          <a:xfrm>
            <a:off x="360167" y="1267953"/>
            <a:ext cx="4502414" cy="4318301"/>
          </a:xfrm>
          <a:prstGeom prst="rect">
            <a:avLst/>
          </a:prstGeom>
        </p:spPr>
      </p:pic>
      <p:pic>
        <p:nvPicPr>
          <p:cNvPr id="10" name="Picture 9">
            <a:extLst>
              <a:ext uri="{FF2B5EF4-FFF2-40B4-BE49-F238E27FC236}">
                <a16:creationId xmlns:a16="http://schemas.microsoft.com/office/drawing/2014/main" id="{7F34CA57-C3DC-AC7B-EA47-4BE3D2F79AA9}"/>
              </a:ext>
            </a:extLst>
          </p:cNvPr>
          <p:cNvPicPr>
            <a:picLocks noChangeAspect="1"/>
          </p:cNvPicPr>
          <p:nvPr/>
        </p:nvPicPr>
        <p:blipFill>
          <a:blip r:embed="rId4"/>
          <a:stretch>
            <a:fillRect/>
          </a:stretch>
        </p:blipFill>
        <p:spPr>
          <a:xfrm>
            <a:off x="5400537" y="1640991"/>
            <a:ext cx="4534655" cy="622133"/>
          </a:xfrm>
          <a:prstGeom prst="rect">
            <a:avLst/>
          </a:prstGeom>
        </p:spPr>
      </p:pic>
      <p:pic>
        <p:nvPicPr>
          <p:cNvPr id="13" name="Picture 12">
            <a:extLst>
              <a:ext uri="{FF2B5EF4-FFF2-40B4-BE49-F238E27FC236}">
                <a16:creationId xmlns:a16="http://schemas.microsoft.com/office/drawing/2014/main" id="{A4EC196F-863A-B7A8-AE5B-449EB3A6C9F2}"/>
              </a:ext>
            </a:extLst>
          </p:cNvPr>
          <p:cNvPicPr>
            <a:picLocks noChangeAspect="1"/>
          </p:cNvPicPr>
          <p:nvPr/>
        </p:nvPicPr>
        <p:blipFill>
          <a:blip r:embed="rId5"/>
          <a:stretch>
            <a:fillRect/>
          </a:stretch>
        </p:blipFill>
        <p:spPr>
          <a:xfrm>
            <a:off x="5400537" y="2418767"/>
            <a:ext cx="3289207" cy="1532667"/>
          </a:xfrm>
          <a:prstGeom prst="rect">
            <a:avLst/>
          </a:prstGeom>
        </p:spPr>
      </p:pic>
    </p:spTree>
    <p:extLst>
      <p:ext uri="{BB962C8B-B14F-4D97-AF65-F5344CB8AC3E}">
        <p14:creationId xmlns:p14="http://schemas.microsoft.com/office/powerpoint/2010/main" val="388465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a:t>
            </a:r>
            <a:r>
              <a:rPr lang="en-ZA" dirty="0" err="1"/>
              <a:t>REsults</a:t>
            </a:r>
            <a:endParaRPr lang="en-ZA" dirty="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7" name="Picture 6">
            <a:extLst>
              <a:ext uri="{FF2B5EF4-FFF2-40B4-BE49-F238E27FC236}">
                <a16:creationId xmlns:a16="http://schemas.microsoft.com/office/drawing/2014/main" id="{24301056-A260-B9D2-A051-FC7C94F43C4A}"/>
              </a:ext>
            </a:extLst>
          </p:cNvPr>
          <p:cNvPicPr>
            <a:picLocks noChangeAspect="1"/>
          </p:cNvPicPr>
          <p:nvPr/>
        </p:nvPicPr>
        <p:blipFill>
          <a:blip r:embed="rId3"/>
          <a:stretch>
            <a:fillRect/>
          </a:stretch>
        </p:blipFill>
        <p:spPr>
          <a:xfrm>
            <a:off x="339985" y="1304750"/>
            <a:ext cx="3704664" cy="1684797"/>
          </a:xfrm>
          <a:prstGeom prst="rect">
            <a:avLst/>
          </a:prstGeom>
        </p:spPr>
      </p:pic>
      <p:pic>
        <p:nvPicPr>
          <p:cNvPr id="15" name="Picture 14">
            <a:extLst>
              <a:ext uri="{FF2B5EF4-FFF2-40B4-BE49-F238E27FC236}">
                <a16:creationId xmlns:a16="http://schemas.microsoft.com/office/drawing/2014/main" id="{61883BBC-0857-E84E-4AFB-BF2F722D4DD5}"/>
              </a:ext>
            </a:extLst>
          </p:cNvPr>
          <p:cNvPicPr>
            <a:picLocks noChangeAspect="1"/>
          </p:cNvPicPr>
          <p:nvPr/>
        </p:nvPicPr>
        <p:blipFill>
          <a:blip r:embed="rId4"/>
          <a:stretch>
            <a:fillRect/>
          </a:stretch>
        </p:blipFill>
        <p:spPr>
          <a:xfrm>
            <a:off x="3987702" y="3385476"/>
            <a:ext cx="5318312" cy="403798"/>
          </a:xfrm>
          <a:prstGeom prst="rect">
            <a:avLst/>
          </a:prstGeom>
        </p:spPr>
      </p:pic>
      <p:pic>
        <p:nvPicPr>
          <p:cNvPr id="18" name="Picture 17">
            <a:extLst>
              <a:ext uri="{FF2B5EF4-FFF2-40B4-BE49-F238E27FC236}">
                <a16:creationId xmlns:a16="http://schemas.microsoft.com/office/drawing/2014/main" id="{FFB18B52-FEF0-8F4B-FDCA-315ACC01DAB3}"/>
              </a:ext>
            </a:extLst>
          </p:cNvPr>
          <p:cNvPicPr>
            <a:picLocks noChangeAspect="1"/>
          </p:cNvPicPr>
          <p:nvPr/>
        </p:nvPicPr>
        <p:blipFill>
          <a:blip r:embed="rId5"/>
          <a:stretch>
            <a:fillRect/>
          </a:stretch>
        </p:blipFill>
        <p:spPr>
          <a:xfrm>
            <a:off x="3987702" y="4020001"/>
            <a:ext cx="6199094" cy="660633"/>
          </a:xfrm>
          <a:prstGeom prst="rect">
            <a:avLst/>
          </a:prstGeom>
        </p:spPr>
      </p:pic>
      <p:pic>
        <p:nvPicPr>
          <p:cNvPr id="22" name="Picture 21">
            <a:extLst>
              <a:ext uri="{FF2B5EF4-FFF2-40B4-BE49-F238E27FC236}">
                <a16:creationId xmlns:a16="http://schemas.microsoft.com/office/drawing/2014/main" id="{7EB61020-DC1A-8513-F946-F4BD2F7B5BEB}"/>
              </a:ext>
            </a:extLst>
          </p:cNvPr>
          <p:cNvPicPr>
            <a:picLocks noChangeAspect="1"/>
          </p:cNvPicPr>
          <p:nvPr/>
        </p:nvPicPr>
        <p:blipFill>
          <a:blip r:embed="rId6"/>
          <a:stretch>
            <a:fillRect/>
          </a:stretch>
        </p:blipFill>
        <p:spPr>
          <a:xfrm>
            <a:off x="3987702" y="4926711"/>
            <a:ext cx="1249736" cy="557207"/>
          </a:xfrm>
          <a:prstGeom prst="rect">
            <a:avLst/>
          </a:prstGeom>
        </p:spPr>
      </p:pic>
    </p:spTree>
    <p:extLst>
      <p:ext uri="{BB962C8B-B14F-4D97-AF65-F5344CB8AC3E}">
        <p14:creationId xmlns:p14="http://schemas.microsoft.com/office/powerpoint/2010/main" val="315061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11810" y="96910"/>
            <a:ext cx="8421688" cy="1325563"/>
          </a:xfrm>
        </p:spPr>
        <p:txBody>
          <a:bodyPr/>
          <a:lstStyle/>
          <a:p>
            <a:r>
              <a:rPr lang="en-US" dirty="0"/>
              <a:t>Deciding criteria</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3">
            <a:extLst>
              <a:ext uri="{FF2B5EF4-FFF2-40B4-BE49-F238E27FC236}">
                <a16:creationId xmlns:a16="http://schemas.microsoft.com/office/drawing/2014/main" id="{D78C1DC0-BA79-5F91-84A2-4FBEFBD8F4EF}"/>
              </a:ext>
            </a:extLst>
          </p:cNvPr>
          <p:cNvSpPr>
            <a:spLocks noGrp="1"/>
          </p:cNvSpPr>
          <p:nvPr>
            <p:ph type="body" idx="1"/>
          </p:nvPr>
        </p:nvSpPr>
        <p:spPr>
          <a:xfrm>
            <a:off x="777792" y="1259002"/>
            <a:ext cx="2882475" cy="823912"/>
          </a:xfrm>
        </p:spPr>
        <p:txBody>
          <a:bodyPr/>
          <a:lstStyle/>
          <a:p>
            <a:r>
              <a:rPr lang="en-ZA" dirty="0"/>
              <a:t>Information to decide </a:t>
            </a:r>
          </a:p>
        </p:txBody>
      </p:sp>
      <p:sp>
        <p:nvSpPr>
          <p:cNvPr id="7" name="Text Placeholder 3">
            <a:extLst>
              <a:ext uri="{FF2B5EF4-FFF2-40B4-BE49-F238E27FC236}">
                <a16:creationId xmlns:a16="http://schemas.microsoft.com/office/drawing/2014/main" id="{1306819E-40EC-A269-B5AB-372E78414C67}"/>
              </a:ext>
            </a:extLst>
          </p:cNvPr>
          <p:cNvSpPr txBox="1">
            <a:spLocks/>
          </p:cNvSpPr>
          <p:nvPr/>
        </p:nvSpPr>
        <p:spPr>
          <a:xfrm>
            <a:off x="240473" y="2260360"/>
            <a:ext cx="4313568" cy="147816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highlight>
                  <a:srgbClr val="FFFF00"/>
                </a:highlight>
              </a:rPr>
              <a:t>Percentage of outliers per hole as compared to the model &lt; 5%  OK</a:t>
            </a:r>
          </a:p>
          <a:p>
            <a:pPr lvl="1">
              <a:buFont typeface="Wingdings" panose="05000000000000000000" pitchFamily="2" charset="2"/>
              <a:buChar char="ü"/>
            </a:pPr>
            <a:r>
              <a:rPr lang="en-ZA" sz="1600" dirty="0">
                <a:highlight>
                  <a:srgbClr val="FFFF00"/>
                </a:highlight>
              </a:rPr>
              <a:t>Tool outside spec – Not OK</a:t>
            </a:r>
          </a:p>
          <a:p>
            <a:pPr lvl="1">
              <a:buFont typeface="Wingdings" panose="05000000000000000000" pitchFamily="2" charset="2"/>
              <a:buChar char="ü"/>
            </a:pPr>
            <a:r>
              <a:rPr lang="en-ZA" sz="1600" dirty="0">
                <a:highlight>
                  <a:srgbClr val="FFFF00"/>
                </a:highlight>
              </a:rPr>
              <a:t>Hardware Fault – No Curve change – Not OK</a:t>
            </a:r>
          </a:p>
          <a:p>
            <a:pPr lvl="1">
              <a:buFont typeface="Wingdings" panose="05000000000000000000" pitchFamily="2" charset="2"/>
              <a:buChar char="ü"/>
            </a:pPr>
            <a:r>
              <a:rPr lang="en-ZA" sz="1600" dirty="0">
                <a:highlight>
                  <a:srgbClr val="FFFF00"/>
                </a:highlight>
              </a:rPr>
              <a:t>Percentage of outliers &gt; 5% up to 15% - Be cautious for next hole</a:t>
            </a:r>
          </a:p>
          <a:p>
            <a:pPr lvl="1">
              <a:buFont typeface="Wingdings" panose="05000000000000000000" pitchFamily="2" charset="2"/>
              <a:buChar char="ü"/>
            </a:pPr>
            <a:r>
              <a:rPr lang="en-ZA" sz="1600" dirty="0">
                <a:highlight>
                  <a:srgbClr val="FFFF00"/>
                </a:highlight>
              </a:rPr>
              <a:t>Percentage of outliers &gt; 15 % Warning: Call town</a:t>
            </a:r>
          </a:p>
          <a:p>
            <a:pPr lvl="1">
              <a:buFont typeface="Wingdings" panose="05000000000000000000" pitchFamily="2" charset="2"/>
              <a:buChar char="ü"/>
            </a:pPr>
            <a:endParaRPr lang="en-US" sz="1600" dirty="0"/>
          </a:p>
        </p:txBody>
      </p:sp>
      <p:pic>
        <p:nvPicPr>
          <p:cNvPr id="5" name="Picture 4">
            <a:extLst>
              <a:ext uri="{FF2B5EF4-FFF2-40B4-BE49-F238E27FC236}">
                <a16:creationId xmlns:a16="http://schemas.microsoft.com/office/drawing/2014/main" id="{1BBEB75A-9482-A374-2E51-E4C7B21E720C}"/>
              </a:ext>
            </a:extLst>
          </p:cNvPr>
          <p:cNvPicPr>
            <a:picLocks noChangeAspect="1"/>
          </p:cNvPicPr>
          <p:nvPr/>
        </p:nvPicPr>
        <p:blipFill>
          <a:blip r:embed="rId3"/>
          <a:stretch>
            <a:fillRect/>
          </a:stretch>
        </p:blipFill>
        <p:spPr>
          <a:xfrm>
            <a:off x="7382964" y="2602633"/>
            <a:ext cx="3797526" cy="3657600"/>
          </a:xfrm>
          <a:prstGeom prst="rect">
            <a:avLst/>
          </a:prstGeom>
        </p:spPr>
      </p:pic>
      <p:pic>
        <p:nvPicPr>
          <p:cNvPr id="4" name="Picture 3">
            <a:extLst>
              <a:ext uri="{FF2B5EF4-FFF2-40B4-BE49-F238E27FC236}">
                <a16:creationId xmlns:a16="http://schemas.microsoft.com/office/drawing/2014/main" id="{ADEC3C2E-CA7B-2EAC-4583-E78B7E75C1A1}"/>
              </a:ext>
            </a:extLst>
          </p:cNvPr>
          <p:cNvPicPr>
            <a:picLocks noChangeAspect="1"/>
          </p:cNvPicPr>
          <p:nvPr/>
        </p:nvPicPr>
        <p:blipFill>
          <a:blip r:embed="rId4"/>
          <a:stretch>
            <a:fillRect/>
          </a:stretch>
        </p:blipFill>
        <p:spPr>
          <a:xfrm>
            <a:off x="4912700" y="1991636"/>
            <a:ext cx="1984182" cy="2735190"/>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324469"/>
            <a:ext cx="8421688" cy="1325563"/>
          </a:xfrm>
        </p:spPr>
        <p:txBody>
          <a:bodyPr/>
          <a:lstStyle/>
          <a:p>
            <a:r>
              <a:rPr lang="en-US" dirty="0"/>
              <a:t>Final remarks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3">
            <a:extLst>
              <a:ext uri="{FF2B5EF4-FFF2-40B4-BE49-F238E27FC236}">
                <a16:creationId xmlns:a16="http://schemas.microsoft.com/office/drawing/2014/main" id="{F0CD8AF9-C41D-08D2-E5ED-8859F66DB2AF}"/>
              </a:ext>
            </a:extLst>
          </p:cNvPr>
          <p:cNvSpPr txBox="1">
            <a:spLocks/>
          </p:cNvSpPr>
          <p:nvPr/>
        </p:nvSpPr>
        <p:spPr>
          <a:xfrm>
            <a:off x="754509" y="4203916"/>
            <a:ext cx="8818521" cy="157182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t>Tools to help an operator that is not experienced were developed including an Interactive Visualization for the tools with Real Data that can show the user how variables interact</a:t>
            </a:r>
          </a:p>
          <a:p>
            <a:pPr lvl="1">
              <a:buFont typeface="Wingdings" panose="05000000000000000000" pitchFamily="2" charset="2"/>
              <a:buChar char="ü"/>
            </a:pPr>
            <a:r>
              <a:rPr lang="en-ZA" sz="1600" dirty="0"/>
              <a:t>A Clustering algorithm was successfully created merging geophysical variables Gamma Ray, </a:t>
            </a:r>
            <a:r>
              <a:rPr lang="en-ZA" sz="1600" dirty="0" err="1"/>
              <a:t>Magsus</a:t>
            </a:r>
            <a:r>
              <a:rPr lang="en-ZA" sz="1600" dirty="0"/>
              <a:t> and Density</a:t>
            </a:r>
          </a:p>
          <a:p>
            <a:pPr lvl="1">
              <a:buFont typeface="Wingdings" panose="05000000000000000000" pitchFamily="2" charset="2"/>
              <a:buChar char="ü"/>
            </a:pPr>
            <a:r>
              <a:rPr lang="en-ZA" sz="1600" dirty="0"/>
              <a:t>Visuals from the clustering give a powerful explanation of what is happening based on real data</a:t>
            </a:r>
          </a:p>
          <a:p>
            <a:pPr lvl="1">
              <a:buFont typeface="Wingdings" panose="05000000000000000000" pitchFamily="2" charset="2"/>
              <a:buChar char="ü"/>
            </a:pPr>
            <a:r>
              <a:rPr lang="en-ZA" sz="1600" dirty="0"/>
              <a:t>A logistic regression model was developed, which can provide the user confidence on the acquired data</a:t>
            </a:r>
            <a:endParaRPr lang="en-US" sz="1600" dirty="0"/>
          </a:p>
        </p:txBody>
      </p:sp>
      <p:pic>
        <p:nvPicPr>
          <p:cNvPr id="4" name="Picture 3">
            <a:extLst>
              <a:ext uri="{FF2B5EF4-FFF2-40B4-BE49-F238E27FC236}">
                <a16:creationId xmlns:a16="http://schemas.microsoft.com/office/drawing/2014/main" id="{10B87AB4-E15D-6305-EAF5-395B28493681}"/>
              </a:ext>
            </a:extLst>
          </p:cNvPr>
          <p:cNvPicPr>
            <a:picLocks noChangeAspect="1"/>
          </p:cNvPicPr>
          <p:nvPr/>
        </p:nvPicPr>
        <p:blipFill>
          <a:blip r:embed="rId3"/>
          <a:stretch>
            <a:fillRect/>
          </a:stretch>
        </p:blipFill>
        <p:spPr>
          <a:xfrm>
            <a:off x="4729843" y="1307137"/>
            <a:ext cx="3065928" cy="2693893"/>
          </a:xfrm>
          <a:prstGeom prst="rect">
            <a:avLst/>
          </a:prstGeom>
        </p:spPr>
      </p:pic>
      <p:pic>
        <p:nvPicPr>
          <p:cNvPr id="3" name="Picture 2">
            <a:extLst>
              <a:ext uri="{FF2B5EF4-FFF2-40B4-BE49-F238E27FC236}">
                <a16:creationId xmlns:a16="http://schemas.microsoft.com/office/drawing/2014/main" id="{F37EF665-19D2-81BD-B0D5-451340757EC5}"/>
              </a:ext>
            </a:extLst>
          </p:cNvPr>
          <p:cNvPicPr>
            <a:picLocks noChangeAspect="1"/>
          </p:cNvPicPr>
          <p:nvPr/>
        </p:nvPicPr>
        <p:blipFill>
          <a:blip r:embed="rId4"/>
          <a:stretch>
            <a:fillRect/>
          </a:stretch>
        </p:blipFill>
        <p:spPr>
          <a:xfrm>
            <a:off x="1917490" y="1251117"/>
            <a:ext cx="2478741" cy="2330283"/>
          </a:xfrm>
          <a:prstGeom prst="rect">
            <a:avLst/>
          </a:prstGeom>
        </p:spPr>
      </p:pic>
      <p:pic>
        <p:nvPicPr>
          <p:cNvPr id="5" name="Picture 4">
            <a:extLst>
              <a:ext uri="{FF2B5EF4-FFF2-40B4-BE49-F238E27FC236}">
                <a16:creationId xmlns:a16="http://schemas.microsoft.com/office/drawing/2014/main" id="{2C7D49D3-72DC-4C53-9BA2-3967A0FB554E}"/>
              </a:ext>
            </a:extLst>
          </p:cNvPr>
          <p:cNvPicPr>
            <a:picLocks noChangeAspect="1"/>
          </p:cNvPicPr>
          <p:nvPr/>
        </p:nvPicPr>
        <p:blipFill>
          <a:blip r:embed="rId5"/>
          <a:stretch>
            <a:fillRect/>
          </a:stretch>
        </p:blipFill>
        <p:spPr>
          <a:xfrm>
            <a:off x="7987229" y="1887749"/>
            <a:ext cx="3289207" cy="1532667"/>
          </a:xfrm>
          <a:prstGeom prst="rect">
            <a:avLst/>
          </a:prstGeom>
        </p:spPr>
      </p:pic>
    </p:spTree>
    <p:extLst>
      <p:ext uri="{BB962C8B-B14F-4D97-AF65-F5344CB8AC3E}">
        <p14:creationId xmlns:p14="http://schemas.microsoft.com/office/powerpoint/2010/main" val="3169923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50126" y="501650"/>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1824467"/>
            <a:ext cx="5111750" cy="4531884"/>
          </a:xfrm>
        </p:spPr>
        <p:txBody>
          <a:bodyPr vert="horz" lIns="91440" tIns="45720" rIns="91440" bIns="45720" rtlCol="0" anchor="t">
            <a:normAutofit/>
          </a:bodyPr>
          <a:lstStyle/>
          <a:p>
            <a:pPr marL="285750" indent="-285750">
              <a:buFont typeface="Arial" panose="020B0604020202020204" pitchFamily="34" charset="0"/>
              <a:buChar char="•"/>
            </a:pPr>
            <a:r>
              <a:rPr lang="en-US" dirty="0"/>
              <a:t>A problem worth solving, analyzing, or visualizing was found</a:t>
            </a:r>
          </a:p>
          <a:p>
            <a:pPr marL="285750" indent="-285750">
              <a:buFont typeface="Arial" panose="020B0604020202020204" pitchFamily="34" charset="0"/>
              <a:buChar char="•"/>
            </a:pPr>
            <a:r>
              <a:rPr lang="en-US" dirty="0"/>
              <a:t>Machine learning with the technologies we’ve learned was used to solve the problem</a:t>
            </a:r>
          </a:p>
          <a:p>
            <a:pPr marL="285750" indent="-285750">
              <a:buFont typeface="Arial" panose="020B0604020202020204" pitchFamily="34" charset="0"/>
              <a:buChar char="•"/>
            </a:pPr>
            <a:r>
              <a:rPr lang="en-US" dirty="0"/>
              <a:t>Scikit-learn and/or another machine learning library was used.</a:t>
            </a:r>
          </a:p>
          <a:p>
            <a:pPr marL="285750" indent="-285750">
              <a:buFont typeface="Arial" panose="020B0604020202020204" pitchFamily="34" charset="0"/>
              <a:buChar char="•"/>
            </a:pPr>
            <a:r>
              <a:rPr lang="en-US" dirty="0"/>
              <a:t>Python Pandas, Tableau and SQL were used among others</a:t>
            </a:r>
          </a:p>
          <a:p>
            <a:endParaRPr lang="en-US" dirty="0"/>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7" name="Rectangle 6">
            <a:extLst>
              <a:ext uri="{FF2B5EF4-FFF2-40B4-BE49-F238E27FC236}">
                <a16:creationId xmlns:a16="http://schemas.microsoft.com/office/drawing/2014/main" id="{38A15095-98BC-9665-087B-13D5D015E755}"/>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017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background</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sz="quarter" idx="13"/>
          </p:nvPr>
        </p:nvSpPr>
        <p:spPr>
          <a:xfrm>
            <a:off x="5918935" y="1934166"/>
            <a:ext cx="5608873" cy="3048729"/>
          </a:xfrm>
        </p:spPr>
        <p:txBody>
          <a:bodyPr vert="horz" lIns="91440" tIns="45720" rIns="91440" bIns="45720" rtlCol="0">
            <a:normAutofit fontScale="85000" lnSpcReduction="20000"/>
          </a:bodyPr>
          <a:lstStyle/>
          <a:p>
            <a:r>
              <a:rPr lang="en-US" cap="small" dirty="0">
                <a:latin typeface="+mn-lt"/>
              </a:rPr>
              <a:t>Geophysical data plays a crucial role in the mining industry for various reasons. </a:t>
            </a:r>
          </a:p>
          <a:p>
            <a:r>
              <a:rPr lang="en-US" cap="small" dirty="0">
                <a:latin typeface="+mn-lt"/>
              </a:rPr>
              <a:t>It aids in target identification, exploration efficiency, resource assessment, environmental considerations, mine planning and monitoring, and cost reduction. </a:t>
            </a:r>
          </a:p>
          <a:p>
            <a:r>
              <a:rPr lang="en-US" cap="small" dirty="0">
                <a:latin typeface="+mn-lt"/>
              </a:rPr>
              <a:t>It also significantly contributes to informed decision-making, </a:t>
            </a:r>
            <a:r>
              <a:rPr lang="en-US" cap="small" dirty="0" err="1">
                <a:latin typeface="+mn-lt"/>
              </a:rPr>
              <a:t>maximising</a:t>
            </a:r>
            <a:r>
              <a:rPr lang="en-US" cap="small" dirty="0">
                <a:latin typeface="+mn-lt"/>
              </a:rPr>
              <a:t> the chances of success of operations while </a:t>
            </a:r>
            <a:r>
              <a:rPr lang="en-US" cap="small" dirty="0" err="1">
                <a:latin typeface="+mn-lt"/>
              </a:rPr>
              <a:t>minimising</a:t>
            </a:r>
            <a:r>
              <a:rPr lang="en-US" cap="small" dirty="0">
                <a:latin typeface="+mn-lt"/>
              </a:rPr>
              <a:t> risks and environmental impacts.</a:t>
            </a:r>
          </a:p>
          <a:p>
            <a:r>
              <a:rPr lang="en-US" cap="small" dirty="0">
                <a:latin typeface="+mn-lt"/>
              </a:rPr>
              <a:t>To obtain and acquire the data, personnel must use electronic tools that provide information from drilled holes.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20"/>
          </p:nvPr>
        </p:nvSpPr>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21"/>
          </p:nvPr>
        </p:nvSpPr>
        <p:spPr/>
        <p:txBody>
          <a:bodyPr/>
          <a:lstStyle/>
          <a:p>
            <a:r>
              <a:rPr lang="en-ZA" dirty="0"/>
              <a:t>Project – 04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22"/>
          </p:nvPr>
        </p:nvSpPr>
        <p:spPr/>
        <p:txBody>
          <a:bodyPr/>
          <a:lstStyle/>
          <a:p>
            <a:fld id="{19B51A1E-902D-48AF-9020-955120F399B6}" type="slidenum">
              <a:rPr lang="en-ZA" smtClean="0"/>
              <a:pPr/>
              <a:t>2</a:t>
            </a:fld>
            <a:endParaRPr lang="en-ZA" dirty="0"/>
          </a:p>
        </p:txBody>
      </p:sp>
      <p:pic>
        <p:nvPicPr>
          <p:cNvPr id="8" name="Picture 7" descr="A picture containing outdoor, sky, land vehicle, wheel&#10;&#10;Description automatically generated">
            <a:extLst>
              <a:ext uri="{FF2B5EF4-FFF2-40B4-BE49-F238E27FC236}">
                <a16:creationId xmlns:a16="http://schemas.microsoft.com/office/drawing/2014/main" id="{9645E893-F961-3618-468F-80E8BC752C13}"/>
              </a:ext>
            </a:extLst>
          </p:cNvPr>
          <p:cNvPicPr>
            <a:picLocks noChangeAspect="1"/>
          </p:cNvPicPr>
          <p:nvPr/>
        </p:nvPicPr>
        <p:blipFill>
          <a:blip r:embed="rId2"/>
          <a:stretch>
            <a:fillRect/>
          </a:stretch>
        </p:blipFill>
        <p:spPr>
          <a:xfrm>
            <a:off x="218898" y="1152771"/>
            <a:ext cx="5106831" cy="3830124"/>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dirty="0"/>
              <a:t>Project requirements</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61938"/>
            <a:ext cx="6765925" cy="496888"/>
          </a:xfrm>
        </p:spPr>
        <p:txBody>
          <a:bodyPr/>
          <a:lstStyle/>
          <a:p>
            <a:r>
              <a:rPr lang="en-US" dirty="0"/>
              <a:t>Based on Project Requirements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1980201607"/>
              </p:ext>
            </p:extLst>
          </p:nvPr>
        </p:nvGraphicFramePr>
        <p:xfrm>
          <a:off x="838200" y="1786668"/>
          <a:ext cx="4968946" cy="4945716"/>
        </p:xfrm>
        <a:graphic>
          <a:graphicData uri="http://schemas.openxmlformats.org/drawingml/2006/table">
            <a:tbl>
              <a:tblPr firstRow="1" bandRow="1">
                <a:tableStyleId>{5C22544A-7EE6-4342-B048-85BDC9FD1C3A}</a:tableStyleId>
              </a:tblPr>
              <a:tblGrid>
                <a:gridCol w="1762760">
                  <a:extLst>
                    <a:ext uri="{9D8B030D-6E8A-4147-A177-3AD203B41FA5}">
                      <a16:colId xmlns:a16="http://schemas.microsoft.com/office/drawing/2014/main" val="544038161"/>
                    </a:ext>
                  </a:extLst>
                </a:gridCol>
                <a:gridCol w="945976">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tblGrid>
              <a:tr h="308774">
                <a:tc gridSpan="2">
                  <a:txBody>
                    <a:bodyPr/>
                    <a:lstStyle/>
                    <a:p>
                      <a:pPr algn="l"/>
                      <a:r>
                        <a:rPr lang="en-US" sz="1400" b="0" cap="all" spc="150" baseline="0" dirty="0">
                          <a:solidFill>
                            <a:schemeClr val="bg1"/>
                          </a:solidFill>
                          <a:latin typeface="+mj-lt"/>
                        </a:rPr>
                        <a:t>Key objective*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Data Model</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GitHub</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Presentation</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393364">
                <a:tc>
                  <a:txBody>
                    <a:bodyPr/>
                    <a:lstStyle/>
                    <a:p>
                      <a:pPr algn="l"/>
                      <a:r>
                        <a:rPr lang="en-AU" sz="1200" dirty="0">
                          <a:solidFill>
                            <a:schemeClr val="tx1"/>
                          </a:solidFill>
                        </a:rPr>
                        <a:t>A Python script initialises, trains, and evaluates a mode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386080">
                <a:tc>
                  <a:txBody>
                    <a:bodyPr/>
                    <a:lstStyle/>
                    <a:p>
                      <a:pPr algn="l"/>
                      <a:r>
                        <a:rPr lang="en-US" sz="1200" dirty="0">
                          <a:solidFill>
                            <a:schemeClr val="tx1"/>
                          </a:solidFill>
                        </a:rPr>
                        <a:t>SQLite Database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391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data handled prior to modelling</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381000">
                <a:tc>
                  <a:txBody>
                    <a:bodyPr/>
                    <a:lstStyle/>
                    <a:p>
                      <a:pPr algn="l"/>
                      <a:r>
                        <a:rPr lang="en-US" sz="1200" dirty="0">
                          <a:solidFill>
                            <a:schemeClr val="tx1"/>
                          </a:solidFill>
                        </a:rPr>
                        <a:t>The model predictive power at least 75%</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r h="381000">
                <a:tc>
                  <a:txBody>
                    <a:bodyPr/>
                    <a:lstStyle/>
                    <a:p>
                      <a:pPr algn="l"/>
                      <a:r>
                        <a:rPr lang="en-AU" sz="1200" dirty="0">
                          <a:solidFill>
                            <a:schemeClr val="tx1"/>
                          </a:solidFill>
                        </a:rPr>
                        <a:t>Model outputs to CSV File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187839"/>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Performance displayed</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301340"/>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Files and Readme available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5309754"/>
                  </a:ext>
                </a:extLst>
              </a:tr>
              <a:tr h="381000">
                <a:tc>
                  <a:txBody>
                    <a:bodyPr/>
                    <a:lstStyle/>
                    <a:p>
                      <a:pPr algn="l"/>
                      <a:r>
                        <a:rPr lang="en-AU" sz="1200" dirty="0">
                          <a:solidFill>
                            <a:schemeClr val="tx1"/>
                          </a:solidFill>
                        </a:rPr>
                        <a:t>User Driven interactions</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899966"/>
                  </a:ext>
                </a:extLst>
              </a:tr>
              <a:tr h="381000">
                <a:tc>
                  <a:txBody>
                    <a:bodyPr/>
                    <a:lstStyle/>
                    <a:p>
                      <a:pPr algn="l"/>
                      <a:r>
                        <a:rPr lang="en-AU" sz="1200" dirty="0">
                          <a:solidFill>
                            <a:schemeClr val="tx1"/>
                          </a:solidFill>
                        </a:rPr>
                        <a:t>Presentation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525904"/>
                  </a:ext>
                </a:extLst>
              </a:tr>
            </a:tbl>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123883" y="641639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531A3E-2292-1E30-6D53-2CD33EE5FEA7}"/>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Graphic 14" descr="Checkmark">
            <a:extLst>
              <a:ext uri="{FF2B5EF4-FFF2-40B4-BE49-F238E27FC236}">
                <a16:creationId xmlns:a16="http://schemas.microsoft.com/office/drawing/2014/main" id="{5EE32EE9-F1B7-BCE6-DCE7-4FA36F0757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754" y="2929914"/>
            <a:ext cx="274320" cy="274320"/>
          </a:xfrm>
          <a:prstGeom prst="rect">
            <a:avLst/>
          </a:prstGeom>
        </p:spPr>
      </p:pic>
      <p:pic>
        <p:nvPicPr>
          <p:cNvPr id="16" name="Graphic 15" descr="Checkmark">
            <a:extLst>
              <a:ext uri="{FF2B5EF4-FFF2-40B4-BE49-F238E27FC236}">
                <a16:creationId xmlns:a16="http://schemas.microsoft.com/office/drawing/2014/main" id="{EC2C8355-F946-B9C9-AB11-C5B28A669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754" y="3374424"/>
            <a:ext cx="274320" cy="274320"/>
          </a:xfrm>
          <a:prstGeom prst="rect">
            <a:avLst/>
          </a:prstGeom>
        </p:spPr>
      </p:pic>
      <p:pic>
        <p:nvPicPr>
          <p:cNvPr id="17" name="Graphic 16" descr="Checkmark">
            <a:extLst>
              <a:ext uri="{FF2B5EF4-FFF2-40B4-BE49-F238E27FC236}">
                <a16:creationId xmlns:a16="http://schemas.microsoft.com/office/drawing/2014/main" id="{F6FA3338-EF81-3DB2-9D5D-B29345C2CC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754" y="3802290"/>
            <a:ext cx="274320" cy="274320"/>
          </a:xfrm>
          <a:prstGeom prst="rect">
            <a:avLst/>
          </a:prstGeom>
        </p:spPr>
      </p:pic>
      <p:pic>
        <p:nvPicPr>
          <p:cNvPr id="18" name="Graphic 17" descr="Checkmark">
            <a:extLst>
              <a:ext uri="{FF2B5EF4-FFF2-40B4-BE49-F238E27FC236}">
                <a16:creationId xmlns:a16="http://schemas.microsoft.com/office/drawing/2014/main" id="{6CB2A48B-DF17-6FB4-5B45-175335E0D7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6431" y="4401444"/>
            <a:ext cx="274320" cy="274320"/>
          </a:xfrm>
          <a:prstGeom prst="rect">
            <a:avLst/>
          </a:prstGeom>
        </p:spPr>
      </p:pic>
      <p:pic>
        <p:nvPicPr>
          <p:cNvPr id="19" name="Graphic 18" descr="Checkmark">
            <a:extLst>
              <a:ext uri="{FF2B5EF4-FFF2-40B4-BE49-F238E27FC236}">
                <a16:creationId xmlns:a16="http://schemas.microsoft.com/office/drawing/2014/main" id="{0B4D5955-7CA3-F6F9-0829-E1F82F885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6431" y="4799032"/>
            <a:ext cx="274320" cy="274320"/>
          </a:xfrm>
          <a:prstGeom prst="rect">
            <a:avLst/>
          </a:prstGeom>
        </p:spPr>
      </p:pic>
      <p:pic>
        <p:nvPicPr>
          <p:cNvPr id="20" name="Graphic 19" descr="Checkmark">
            <a:extLst>
              <a:ext uri="{FF2B5EF4-FFF2-40B4-BE49-F238E27FC236}">
                <a16:creationId xmlns:a16="http://schemas.microsoft.com/office/drawing/2014/main" id="{1124C9C4-D1F6-4791-AB68-6E00C25E66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4344" y="5180103"/>
            <a:ext cx="274320" cy="274320"/>
          </a:xfrm>
          <a:prstGeom prst="rect">
            <a:avLst/>
          </a:prstGeom>
        </p:spPr>
      </p:pic>
      <p:pic>
        <p:nvPicPr>
          <p:cNvPr id="21" name="Graphic 20" descr="Checkmark">
            <a:extLst>
              <a:ext uri="{FF2B5EF4-FFF2-40B4-BE49-F238E27FC236}">
                <a16:creationId xmlns:a16="http://schemas.microsoft.com/office/drawing/2014/main" id="{2E6F2F31-8FC0-9F73-9F6F-6DEFE56015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1440" y="5666162"/>
            <a:ext cx="274320" cy="274320"/>
          </a:xfrm>
          <a:prstGeom prst="rect">
            <a:avLst/>
          </a:prstGeom>
        </p:spPr>
      </p:pic>
      <p:pic>
        <p:nvPicPr>
          <p:cNvPr id="23" name="Graphic 22" descr="Checkmark">
            <a:extLst>
              <a:ext uri="{FF2B5EF4-FFF2-40B4-BE49-F238E27FC236}">
                <a16:creationId xmlns:a16="http://schemas.microsoft.com/office/drawing/2014/main" id="{7ADEFD03-BDF4-9F4B-A555-87A1798B2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3101" y="6383053"/>
            <a:ext cx="274320" cy="274320"/>
          </a:xfrm>
          <a:prstGeom prst="rect">
            <a:avLst/>
          </a:prstGeom>
        </p:spPr>
      </p:pic>
      <p:sp>
        <p:nvSpPr>
          <p:cNvPr id="24" name="Footer Placeholder 2">
            <a:extLst>
              <a:ext uri="{FF2B5EF4-FFF2-40B4-BE49-F238E27FC236}">
                <a16:creationId xmlns:a16="http://schemas.microsoft.com/office/drawing/2014/main" id="{C137EE91-8032-6864-02C9-81C8CC45E80A}"/>
              </a:ext>
            </a:extLst>
          </p:cNvPr>
          <p:cNvSpPr txBox="1">
            <a:spLocks/>
          </p:cNvSpPr>
          <p:nvPr/>
        </p:nvSpPr>
        <p:spPr>
          <a:xfrm>
            <a:off x="6096000" y="5940482"/>
            <a:ext cx="534924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 Other metrics are subjective – Digestible, easy to interpret, and presentation aspects</a:t>
            </a:r>
          </a:p>
        </p:txBody>
      </p:sp>
      <p:pic>
        <p:nvPicPr>
          <p:cNvPr id="7" name="Picture 6">
            <a:extLst>
              <a:ext uri="{FF2B5EF4-FFF2-40B4-BE49-F238E27FC236}">
                <a16:creationId xmlns:a16="http://schemas.microsoft.com/office/drawing/2014/main" id="{1989FF3E-6AF4-F480-5A5D-D7F8158D8DCA}"/>
              </a:ext>
            </a:extLst>
          </p:cNvPr>
          <p:cNvPicPr>
            <a:picLocks noChangeAspect="1"/>
          </p:cNvPicPr>
          <p:nvPr/>
        </p:nvPicPr>
        <p:blipFill>
          <a:blip r:embed="rId4"/>
          <a:stretch>
            <a:fillRect/>
          </a:stretch>
        </p:blipFill>
        <p:spPr>
          <a:xfrm>
            <a:off x="6338168" y="1151560"/>
            <a:ext cx="4929407" cy="4634173"/>
          </a:xfrm>
          <a:prstGeom prst="rect">
            <a:avLst/>
          </a:prstGeom>
        </p:spPr>
      </p:pic>
      <p:pic>
        <p:nvPicPr>
          <p:cNvPr id="6" name="Graphic 5" descr="Checkmark">
            <a:extLst>
              <a:ext uri="{FF2B5EF4-FFF2-40B4-BE49-F238E27FC236}">
                <a16:creationId xmlns:a16="http://schemas.microsoft.com/office/drawing/2014/main" id="{AF19E2CC-8B69-C5ED-65D5-C104A5A552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0254" y="6110019"/>
            <a:ext cx="274320" cy="274320"/>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342263" y="3140471"/>
            <a:ext cx="3009331" cy="2004161"/>
          </a:xfrm>
        </p:spPr>
        <p:txBody>
          <a:bodyPr>
            <a:normAutofit/>
          </a:bodyPr>
          <a:lstStyle/>
          <a:p>
            <a:r>
              <a:rPr lang="en-US" dirty="0"/>
              <a:t>Luis E. Cardenas​</a:t>
            </a:r>
          </a:p>
          <a:p>
            <a:r>
              <a:rPr lang="en-US" dirty="0">
                <a:hlinkClick r:id="rId2">
                  <a:extLst>
                    <a:ext uri="{A12FA001-AC4F-418D-AE19-62706E023703}">
                      <ahyp:hlinkClr xmlns:ahyp="http://schemas.microsoft.com/office/drawing/2018/hyperlinkcolor" val="tx"/>
                    </a:ext>
                  </a:extLst>
                </a:hlinkClick>
              </a:rPr>
              <a:t>LCardSVR@gmail.com</a:t>
            </a:r>
            <a:endParaRPr lang="en-US" dirty="0">
              <a:highlight>
                <a:srgbClr val="FFFF00"/>
              </a:highlight>
            </a:endParaRPr>
          </a:p>
          <a:p>
            <a:r>
              <a:rPr lang="en-US" dirty="0">
                <a:hlinkClick r:id="rId3">
                  <a:extLst>
                    <a:ext uri="{A12FA001-AC4F-418D-AE19-62706E023703}">
                      <ahyp:hlinkClr xmlns:ahyp="http://schemas.microsoft.com/office/drawing/2018/hyperlinkcolor" val="tx"/>
                    </a:ext>
                  </a:extLst>
                </a:hlinkClick>
              </a:rPr>
              <a:t>https://github.com/LCar</a:t>
            </a:r>
            <a:r>
              <a:rPr lang="en-US" dirty="0"/>
              <a:t>dSVR</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2023</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21</a:t>
            </a:fld>
            <a:endParaRPr lang="en-US" dirty="0"/>
          </a:p>
        </p:txBody>
      </p:sp>
      <p:sp>
        <p:nvSpPr>
          <p:cNvPr id="7" name="Content Placeholder 2">
            <a:extLst>
              <a:ext uri="{FF2B5EF4-FFF2-40B4-BE49-F238E27FC236}">
                <a16:creationId xmlns:a16="http://schemas.microsoft.com/office/drawing/2014/main" id="{18DDE30C-BE27-E1F6-CB91-82E8A3541767}"/>
              </a:ext>
            </a:extLst>
          </p:cNvPr>
          <p:cNvSpPr txBox="1">
            <a:spLocks/>
          </p:cNvSpPr>
          <p:nvPr/>
        </p:nvSpPr>
        <p:spPr>
          <a:xfrm>
            <a:off x="7426657" y="3140470"/>
            <a:ext cx="3828197" cy="200416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Joshua Bell</a:t>
            </a:r>
          </a:p>
          <a:p>
            <a:r>
              <a:rPr lang="en-US" dirty="0">
                <a:highlight>
                  <a:srgbClr val="00FF00"/>
                </a:highlight>
              </a:rPr>
              <a:t>Josh.Marc.Bell@hotmail.com</a:t>
            </a:r>
          </a:p>
          <a:p>
            <a:r>
              <a:rPr lang="en-US" dirty="0">
                <a:hlinkClick r:id="rId4">
                  <a:extLst>
                    <a:ext uri="{A12FA001-AC4F-418D-AE19-62706E023703}">
                      <ahyp:hlinkClr xmlns:ahyp="http://schemas.microsoft.com/office/drawing/2018/hyperlinkcolor" val="tx"/>
                    </a:ext>
                  </a:extLst>
                </a:hlinkClick>
              </a:rPr>
              <a:t>https://github.com/JoshMBell</a:t>
            </a:r>
            <a:r>
              <a:rPr lang="en-US" dirty="0"/>
              <a:t> </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543363"/>
            <a:ext cx="2141764" cy="514350"/>
          </a:xfrm>
        </p:spPr>
        <p:txBody>
          <a:bodyPr vert="horz" lIns="91440" tIns="45720" rIns="91440" bIns="45720" rtlCol="0" anchor="ctr">
            <a:normAutofit/>
          </a:bodyPr>
          <a:lstStyle/>
          <a:p>
            <a:r>
              <a:rPr lang="en-US" dirty="0"/>
              <a:t>General idea</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692394" y="2619689"/>
            <a:ext cx="2141764" cy="514350"/>
          </a:xfrm>
        </p:spPr>
        <p:txBody>
          <a:bodyPr/>
          <a:lstStyle/>
          <a:p>
            <a:r>
              <a:rPr lang="en-US" dirty="0"/>
              <a:t>Field situation</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51573" y="3690834"/>
            <a:ext cx="2141764" cy="514350"/>
          </a:xfrm>
        </p:spPr>
        <p:txBody>
          <a:bodyPr/>
          <a:lstStyle/>
          <a:p>
            <a:r>
              <a:rPr lang="en-US" dirty="0"/>
              <a:t>Operators in the field </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101362" y="4771083"/>
            <a:ext cx="1945402" cy="514350"/>
          </a:xfrm>
        </p:spPr>
        <p:txBody>
          <a:bodyPr/>
          <a:lstStyle/>
          <a:p>
            <a:r>
              <a:rPr lang="en-US" dirty="0"/>
              <a:t>action plan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295117"/>
            <a:ext cx="5539095" cy="1010842"/>
          </a:xfrm>
        </p:spPr>
        <p:txBody>
          <a:bodyPr anchor="ctr"/>
          <a:lstStyle/>
          <a:p>
            <a:r>
              <a:rPr lang="en-US" dirty="0"/>
              <a:t>Geophysical information can be gathered with logging tools run in drilled holes. </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94820" y="2371443"/>
            <a:ext cx="5539095" cy="1035576"/>
          </a:xfrm>
        </p:spPr>
        <p:txBody>
          <a:bodyPr anchor="ctr">
            <a:normAutofit/>
          </a:bodyPr>
          <a:lstStyle/>
          <a:p>
            <a:r>
              <a:rPr lang="en-US" dirty="0"/>
              <a:t>T</a:t>
            </a:r>
            <a:r>
              <a:rPr lang="en-AU" dirty="0"/>
              <a:t>he stability of the drilled holes can degrade over time, and it is imperative to know whether the acquired data is accurate for further analysis and to make correct decisions. </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522837"/>
            <a:ext cx="5539095" cy="1010842"/>
          </a:xfrm>
        </p:spPr>
        <p:txBody>
          <a:bodyPr>
            <a:normAutofit lnSpcReduction="10000"/>
          </a:bodyPr>
          <a:lstStyle/>
          <a:p>
            <a:endParaRPr lang="en-US" dirty="0"/>
          </a:p>
          <a:p>
            <a:r>
              <a:rPr lang="en-US" dirty="0"/>
              <a:t>Provide personnel in the field with aid to know whether the data acquired is valid or whether they should contact an expert to evaluate the data or run another survey with a different tool</a:t>
            </a:r>
          </a:p>
          <a:p>
            <a:endParaRPr lang="en-US" dirty="0"/>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2023</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Project - 04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14" name="Text Placeholder 8">
            <a:extLst>
              <a:ext uri="{FF2B5EF4-FFF2-40B4-BE49-F238E27FC236}">
                <a16:creationId xmlns:a16="http://schemas.microsoft.com/office/drawing/2014/main" id="{E749C1E1-F26B-38A5-6544-0C0F9B533945}"/>
              </a:ext>
            </a:extLst>
          </p:cNvPr>
          <p:cNvSpPr txBox="1">
            <a:spLocks/>
          </p:cNvSpPr>
          <p:nvPr/>
        </p:nvSpPr>
        <p:spPr>
          <a:xfrm>
            <a:off x="5437094" y="3472503"/>
            <a:ext cx="5719482" cy="1093837"/>
          </a:xfrm>
          <a:prstGeom prst="rect">
            <a:avLst/>
          </a:prstGeom>
        </p:spPr>
        <p:txBody>
          <a:bodyPr vert="horz" lIns="91440" tIns="45720" rIns="9144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dirty="0"/>
              <a:t>May be inexperienced</a:t>
            </a:r>
          </a:p>
          <a:p>
            <a:pPr marL="342900" indent="-342900">
              <a:buFont typeface="Wingdings" panose="05000000000000000000" pitchFamily="2" charset="2"/>
              <a:buChar char="ü"/>
            </a:pPr>
            <a:r>
              <a:rPr lang="en-US" dirty="0"/>
              <a:t>May acquire information that is not accurate and not </a:t>
            </a:r>
            <a:r>
              <a:rPr lang="en-US" dirty="0" err="1"/>
              <a:t>realise</a:t>
            </a:r>
            <a:endParaRPr lang="en-US" dirty="0"/>
          </a:p>
          <a:p>
            <a:pPr marL="342900" indent="-342900">
              <a:buFont typeface="Wingdings" panose="05000000000000000000" pitchFamily="2" charset="2"/>
              <a:buChar char="ü"/>
            </a:pPr>
            <a:r>
              <a:rPr lang="en-US" dirty="0"/>
              <a:t>When this is identified, the hole might not be accessible anymore</a:t>
            </a:r>
          </a:p>
        </p:txBody>
      </p:sp>
      <p:sp>
        <p:nvSpPr>
          <p:cNvPr id="12" name="Isosceles Triangle 11">
            <a:extLst>
              <a:ext uri="{FF2B5EF4-FFF2-40B4-BE49-F238E27FC236}">
                <a16:creationId xmlns:a16="http://schemas.microsoft.com/office/drawing/2014/main" id="{4335C2AA-786A-5CAB-A487-AC1517B7938B}"/>
              </a:ext>
            </a:extLst>
          </p:cNvPr>
          <p:cNvSpPr/>
          <p:nvPr/>
        </p:nvSpPr>
        <p:spPr>
          <a:xfrm rot="7572348">
            <a:off x="5783913" y="6741604"/>
            <a:ext cx="113323" cy="1250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Proposed 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cap="all" dirty="0"/>
              <a:t>internal information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883140"/>
          </a:xfrm>
        </p:spPr>
        <p:txBody>
          <a:bodyPr>
            <a:normAutofit/>
          </a:bodyPr>
          <a:lstStyle/>
          <a:p>
            <a:r>
              <a:rPr lang="en-ZA" dirty="0"/>
              <a:t>Gather information from different locations taken with geophysical tools and analyse it. Reach out to a services company to request access to the information </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881913" y="3015968"/>
            <a:ext cx="5433204" cy="365125"/>
          </a:xfrm>
        </p:spPr>
        <p:txBody>
          <a:bodyPr>
            <a:normAutofit lnSpcReduction="10000"/>
          </a:bodyPr>
          <a:lstStyle/>
          <a:p>
            <a:r>
              <a:rPr lang="en-US" cap="all" dirty="0"/>
              <a:t>DATA integration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19680" y="3858833"/>
            <a:ext cx="5431971" cy="557950"/>
          </a:xfrm>
        </p:spPr>
        <p:txBody>
          <a:bodyPr/>
          <a:lstStyle/>
          <a:p>
            <a:r>
              <a:rPr lang="en-ZA" dirty="0"/>
              <a:t>Perform the ETL process to be able to consolidate and visualise relevant data</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cap="all" dirty="0"/>
              <a:t>Priority action plan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Based on the visualisation of the data, create a model to aid personnel gain confidence in the acquired data promptly</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2023</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sp>
        <p:nvSpPr>
          <p:cNvPr id="11" name="Rectangle 10">
            <a:extLst>
              <a:ext uri="{FF2B5EF4-FFF2-40B4-BE49-F238E27FC236}">
                <a16:creationId xmlns:a16="http://schemas.microsoft.com/office/drawing/2014/main" id="{582A6C07-8D72-5B2B-83EA-AFE5A427CCF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494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Project</a:t>
            </a:r>
            <a:br>
              <a:rPr lang="en-US" dirty="0"/>
            </a:br>
            <a:r>
              <a:rPr lang="en-US" dirty="0"/>
              <a:t>OVERVIEW</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picture containing steel, composite material, indoor, construction&#10;&#10;Description automatically generated">
            <a:extLst>
              <a:ext uri="{FF2B5EF4-FFF2-40B4-BE49-F238E27FC236}">
                <a16:creationId xmlns:a16="http://schemas.microsoft.com/office/drawing/2014/main" id="{5364D482-006E-E155-3B5C-1DA6C4CB19EC}"/>
              </a:ext>
            </a:extLst>
          </p:cNvPr>
          <p:cNvPicPr>
            <a:picLocks noChangeAspect="1"/>
          </p:cNvPicPr>
          <p:nvPr/>
        </p:nvPicPr>
        <p:blipFill rotWithShape="1">
          <a:blip r:embed="rId3"/>
          <a:srcRect t="4630" b="-1"/>
          <a:stretch/>
        </p:blipFill>
        <p:spPr>
          <a:xfrm>
            <a:off x="9182447" y="382955"/>
            <a:ext cx="2395430" cy="3046045"/>
          </a:xfrm>
          <a:prstGeom prst="rect">
            <a:avLst/>
          </a:prstGeom>
        </p:spPr>
      </p:pic>
      <p:pic>
        <p:nvPicPr>
          <p:cNvPr id="9" name="Picture 8" descr="A picture containing outdoor, sky, ground, playground&#10;&#10;Description automatically generated">
            <a:extLst>
              <a:ext uri="{FF2B5EF4-FFF2-40B4-BE49-F238E27FC236}">
                <a16:creationId xmlns:a16="http://schemas.microsoft.com/office/drawing/2014/main" id="{E783A421-13E9-F86E-DB36-4F4FA8780318}"/>
              </a:ext>
            </a:extLst>
          </p:cNvPr>
          <p:cNvPicPr>
            <a:picLocks noChangeAspect="1"/>
          </p:cNvPicPr>
          <p:nvPr/>
        </p:nvPicPr>
        <p:blipFill rotWithShape="1">
          <a:blip r:embed="rId4"/>
          <a:srcRect l="-180" t="11116" r="-1"/>
          <a:stretch/>
        </p:blipFill>
        <p:spPr>
          <a:xfrm>
            <a:off x="6476602" y="382955"/>
            <a:ext cx="2588525" cy="3062207"/>
          </a:xfrm>
          <a:prstGeom prst="rect">
            <a:avLst/>
          </a:prstGeom>
        </p:spPr>
      </p:pic>
      <p:pic>
        <p:nvPicPr>
          <p:cNvPr id="12" name="Picture 11" descr="A person in an orange jacket working on a computer&#10;&#10;Description automatically generated with low confidence">
            <a:extLst>
              <a:ext uri="{FF2B5EF4-FFF2-40B4-BE49-F238E27FC236}">
                <a16:creationId xmlns:a16="http://schemas.microsoft.com/office/drawing/2014/main" id="{881A13BB-25FD-1724-3920-7B807E1C2C66}"/>
              </a:ext>
            </a:extLst>
          </p:cNvPr>
          <p:cNvPicPr>
            <a:picLocks noChangeAspect="1"/>
          </p:cNvPicPr>
          <p:nvPr/>
        </p:nvPicPr>
        <p:blipFill>
          <a:blip r:embed="rId5"/>
          <a:stretch>
            <a:fillRect/>
          </a:stretch>
        </p:blipFill>
        <p:spPr>
          <a:xfrm>
            <a:off x="614123" y="2688535"/>
            <a:ext cx="4911969" cy="3683977"/>
          </a:xfrm>
          <a:prstGeom prst="rect">
            <a:avLst/>
          </a:prstGeom>
        </p:spPr>
      </p:pic>
      <p:pic>
        <p:nvPicPr>
          <p:cNvPr id="14" name="Picture 13" descr="A picture containing outdoor, sky, ground, transport&#10;&#10;Description automatically generated">
            <a:extLst>
              <a:ext uri="{FF2B5EF4-FFF2-40B4-BE49-F238E27FC236}">
                <a16:creationId xmlns:a16="http://schemas.microsoft.com/office/drawing/2014/main" id="{53EEFE1E-B200-282A-1CB2-ED5A7379F75F}"/>
              </a:ext>
            </a:extLst>
          </p:cNvPr>
          <p:cNvPicPr>
            <a:picLocks noChangeAspect="1"/>
          </p:cNvPicPr>
          <p:nvPr/>
        </p:nvPicPr>
        <p:blipFill rotWithShape="1">
          <a:blip r:embed="rId6"/>
          <a:srcRect t="9012"/>
          <a:stretch/>
        </p:blipFill>
        <p:spPr>
          <a:xfrm>
            <a:off x="9182447" y="3474256"/>
            <a:ext cx="2429068" cy="2946907"/>
          </a:xfrm>
          <a:prstGeom prst="rect">
            <a:avLst/>
          </a:prstGeom>
        </p:spPr>
      </p:pic>
      <p:pic>
        <p:nvPicPr>
          <p:cNvPr id="16" name="Picture 15" descr="A picture containing outdoor, land vehicle, wheel, transport&#10;&#10;Description automatically generated">
            <a:extLst>
              <a:ext uri="{FF2B5EF4-FFF2-40B4-BE49-F238E27FC236}">
                <a16:creationId xmlns:a16="http://schemas.microsoft.com/office/drawing/2014/main" id="{843520FE-F4D0-BC54-48E1-6A70A1EA5600}"/>
              </a:ext>
            </a:extLst>
          </p:cNvPr>
          <p:cNvPicPr>
            <a:picLocks noChangeAspect="1"/>
          </p:cNvPicPr>
          <p:nvPr/>
        </p:nvPicPr>
        <p:blipFill rotWithShape="1">
          <a:blip r:embed="rId7"/>
          <a:srcRect l="18682" r="12732"/>
          <a:stretch/>
        </p:blipFill>
        <p:spPr>
          <a:xfrm>
            <a:off x="6476602" y="3490418"/>
            <a:ext cx="2635553" cy="2882094"/>
          </a:xfrm>
          <a:prstGeom prst="rect">
            <a:avLst/>
          </a:prstGeom>
        </p:spPr>
      </p:pic>
      <p:pic>
        <p:nvPicPr>
          <p:cNvPr id="5" name="Picture 4">
            <a:extLst>
              <a:ext uri="{FF2B5EF4-FFF2-40B4-BE49-F238E27FC236}">
                <a16:creationId xmlns:a16="http://schemas.microsoft.com/office/drawing/2014/main" id="{DC8F7C6C-C326-FEC1-62DC-ECF9A94DCE15}"/>
              </a:ext>
            </a:extLst>
          </p:cNvPr>
          <p:cNvPicPr>
            <a:picLocks noChangeAspect="1"/>
          </p:cNvPicPr>
          <p:nvPr/>
        </p:nvPicPr>
        <p:blipFill>
          <a:blip r:embed="rId8"/>
          <a:stretch>
            <a:fillRect/>
          </a:stretch>
        </p:blipFill>
        <p:spPr>
          <a:xfrm>
            <a:off x="926804" y="1519459"/>
            <a:ext cx="4114371" cy="1169076"/>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7</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CE7570F-6F26-5832-EF35-6810C46ABE90}"/>
              </a:ext>
            </a:extLst>
          </p:cNvPr>
          <p:cNvPicPr>
            <a:picLocks noChangeAspect="1"/>
          </p:cNvPicPr>
          <p:nvPr/>
        </p:nvPicPr>
        <p:blipFill>
          <a:blip r:embed="rId3"/>
          <a:stretch>
            <a:fillRect/>
          </a:stretch>
        </p:blipFill>
        <p:spPr>
          <a:xfrm>
            <a:off x="339986" y="1332998"/>
            <a:ext cx="3878938" cy="3184894"/>
          </a:xfrm>
          <a:prstGeom prst="rect">
            <a:avLst/>
          </a:prstGeom>
          <a:ln>
            <a:solidFill>
              <a:schemeClr val="tx1"/>
            </a:solidFill>
          </a:ln>
        </p:spPr>
      </p:pic>
      <p:pic>
        <p:nvPicPr>
          <p:cNvPr id="10" name="Picture 9">
            <a:extLst>
              <a:ext uri="{FF2B5EF4-FFF2-40B4-BE49-F238E27FC236}">
                <a16:creationId xmlns:a16="http://schemas.microsoft.com/office/drawing/2014/main" id="{B559565A-58CD-53FE-6C9C-23F5419FD367}"/>
              </a:ext>
            </a:extLst>
          </p:cNvPr>
          <p:cNvPicPr>
            <a:picLocks noChangeAspect="1"/>
          </p:cNvPicPr>
          <p:nvPr/>
        </p:nvPicPr>
        <p:blipFill>
          <a:blip r:embed="rId4"/>
          <a:stretch>
            <a:fillRect/>
          </a:stretch>
        </p:blipFill>
        <p:spPr>
          <a:xfrm>
            <a:off x="995134" y="4073645"/>
            <a:ext cx="3914567" cy="2435545"/>
          </a:xfrm>
          <a:prstGeom prst="rect">
            <a:avLst/>
          </a:prstGeom>
          <a:ln>
            <a:solidFill>
              <a:schemeClr val="tx1"/>
            </a:solidFill>
          </a:ln>
        </p:spPr>
      </p:pic>
      <p:sp>
        <p:nvSpPr>
          <p:cNvPr id="5" name="Text Placeholder 3">
            <a:extLst>
              <a:ext uri="{FF2B5EF4-FFF2-40B4-BE49-F238E27FC236}">
                <a16:creationId xmlns:a16="http://schemas.microsoft.com/office/drawing/2014/main" id="{8A1C68FE-7F24-141B-5571-BCFD1DE0F22B}"/>
              </a:ext>
            </a:extLst>
          </p:cNvPr>
          <p:cNvSpPr txBox="1">
            <a:spLocks/>
          </p:cNvSpPr>
          <p:nvPr/>
        </p:nvSpPr>
        <p:spPr>
          <a:xfrm>
            <a:off x="6203541" y="891654"/>
            <a:ext cx="4313568" cy="24929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ZA" sz="1600" dirty="0"/>
              <a:t>Formation Magnetic Susceptibility and Density measurements from almost 7000 holes were used.</a:t>
            </a:r>
          </a:p>
          <a:p>
            <a:pPr marL="457200" lvl="1" indent="0">
              <a:buNone/>
            </a:pPr>
            <a:endParaRPr lang="en-ZA" sz="1600" dirty="0"/>
          </a:p>
          <a:p>
            <a:pPr lvl="1">
              <a:buFont typeface="Wingdings" panose="05000000000000000000" pitchFamily="2" charset="2"/>
              <a:buChar char="ü"/>
            </a:pPr>
            <a:r>
              <a:rPr lang="en-ZA" sz="1600" dirty="0"/>
              <a:t>Data was consolidated by tool type</a:t>
            </a:r>
          </a:p>
          <a:p>
            <a:pPr marL="457200" lvl="1" indent="0">
              <a:buNone/>
            </a:pPr>
            <a:endParaRPr lang="en-ZA" sz="1600" dirty="0"/>
          </a:p>
          <a:p>
            <a:pPr lvl="1">
              <a:buFont typeface="Wingdings" panose="05000000000000000000" pitchFamily="2" charset="2"/>
              <a:buChar char="ü"/>
            </a:pPr>
            <a:r>
              <a:rPr lang="en-ZA" sz="1600" dirty="0"/>
              <a:t>Tool channels were analysed to create a model to perform clustering </a:t>
            </a:r>
          </a:p>
        </p:txBody>
      </p:sp>
      <p:pic>
        <p:nvPicPr>
          <p:cNvPr id="7" name="Picture 6">
            <a:extLst>
              <a:ext uri="{FF2B5EF4-FFF2-40B4-BE49-F238E27FC236}">
                <a16:creationId xmlns:a16="http://schemas.microsoft.com/office/drawing/2014/main" id="{83E65E6A-3115-D828-8F0D-73E06799FD62}"/>
              </a:ext>
            </a:extLst>
          </p:cNvPr>
          <p:cNvPicPr>
            <a:picLocks noChangeAspect="1"/>
          </p:cNvPicPr>
          <p:nvPr/>
        </p:nvPicPr>
        <p:blipFill>
          <a:blip r:embed="rId5"/>
          <a:stretch>
            <a:fillRect/>
          </a:stretch>
        </p:blipFill>
        <p:spPr>
          <a:xfrm>
            <a:off x="5272879" y="3765869"/>
            <a:ext cx="908590" cy="671677"/>
          </a:xfrm>
          <a:prstGeom prst="rect">
            <a:avLst/>
          </a:prstGeom>
        </p:spPr>
      </p:pic>
      <p:grpSp>
        <p:nvGrpSpPr>
          <p:cNvPr id="27" name="Group 26">
            <a:extLst>
              <a:ext uri="{FF2B5EF4-FFF2-40B4-BE49-F238E27FC236}">
                <a16:creationId xmlns:a16="http://schemas.microsoft.com/office/drawing/2014/main" id="{B5909AE6-CA82-3886-CA91-439B7D3AC767}"/>
              </a:ext>
            </a:extLst>
          </p:cNvPr>
          <p:cNvGrpSpPr/>
          <p:nvPr/>
        </p:nvGrpSpPr>
        <p:grpSpPr>
          <a:xfrm>
            <a:off x="6410351" y="3429682"/>
            <a:ext cx="450826" cy="1424481"/>
            <a:chOff x="5559578" y="3956520"/>
            <a:chExt cx="450826" cy="1424481"/>
          </a:xfrm>
        </p:grpSpPr>
        <p:pic>
          <p:nvPicPr>
            <p:cNvPr id="14" name="Graphic 13" descr="Truck outline">
              <a:extLst>
                <a:ext uri="{FF2B5EF4-FFF2-40B4-BE49-F238E27FC236}">
                  <a16:creationId xmlns:a16="http://schemas.microsoft.com/office/drawing/2014/main" id="{3E1E5DF2-CB0C-524B-636E-91FB22CE4B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561166" y="3956520"/>
              <a:ext cx="449133" cy="449133"/>
            </a:xfrm>
            <a:prstGeom prst="rect">
              <a:avLst/>
            </a:prstGeom>
          </p:spPr>
        </p:pic>
        <p:sp>
          <p:nvSpPr>
            <p:cNvPr id="19" name="TextBox 18">
              <a:extLst>
                <a:ext uri="{FF2B5EF4-FFF2-40B4-BE49-F238E27FC236}">
                  <a16:creationId xmlns:a16="http://schemas.microsoft.com/office/drawing/2014/main" id="{F3205989-236D-5605-1DE1-AF481DAE5A39}"/>
                </a:ext>
              </a:extLst>
            </p:cNvPr>
            <p:cNvSpPr txBox="1"/>
            <p:nvPr/>
          </p:nvSpPr>
          <p:spPr>
            <a:xfrm>
              <a:off x="5670786" y="3992563"/>
              <a:ext cx="258404" cy="261610"/>
            </a:xfrm>
            <a:prstGeom prst="rect">
              <a:avLst/>
            </a:prstGeom>
            <a:noFill/>
          </p:spPr>
          <p:txBody>
            <a:bodyPr wrap="none" rtlCol="0">
              <a:spAutoFit/>
            </a:bodyPr>
            <a:lstStyle/>
            <a:p>
              <a:r>
                <a:rPr lang="en-AU" sz="1100" dirty="0"/>
                <a:t>1</a:t>
              </a:r>
            </a:p>
          </p:txBody>
        </p:sp>
        <p:pic>
          <p:nvPicPr>
            <p:cNvPr id="20" name="Graphic 19" descr="Truck outline">
              <a:extLst>
                <a:ext uri="{FF2B5EF4-FFF2-40B4-BE49-F238E27FC236}">
                  <a16:creationId xmlns:a16="http://schemas.microsoft.com/office/drawing/2014/main" id="{DE5465A6-C03D-F841-3E8C-CDFDBC4D4A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559578" y="4243487"/>
              <a:ext cx="449133" cy="449133"/>
            </a:xfrm>
            <a:prstGeom prst="rect">
              <a:avLst/>
            </a:prstGeom>
          </p:spPr>
        </p:pic>
        <p:sp>
          <p:nvSpPr>
            <p:cNvPr id="21" name="TextBox 20">
              <a:extLst>
                <a:ext uri="{FF2B5EF4-FFF2-40B4-BE49-F238E27FC236}">
                  <a16:creationId xmlns:a16="http://schemas.microsoft.com/office/drawing/2014/main" id="{C9B1BD4E-76F0-CF8D-D65C-84DE53DC5FA9}"/>
                </a:ext>
              </a:extLst>
            </p:cNvPr>
            <p:cNvSpPr txBox="1"/>
            <p:nvPr/>
          </p:nvSpPr>
          <p:spPr>
            <a:xfrm>
              <a:off x="5669198" y="4279530"/>
              <a:ext cx="258404" cy="261610"/>
            </a:xfrm>
            <a:prstGeom prst="rect">
              <a:avLst/>
            </a:prstGeom>
            <a:noFill/>
          </p:spPr>
          <p:txBody>
            <a:bodyPr wrap="none" rtlCol="0">
              <a:spAutoFit/>
            </a:bodyPr>
            <a:lstStyle/>
            <a:p>
              <a:r>
                <a:rPr lang="en-AU" sz="1100" dirty="0"/>
                <a:t>2</a:t>
              </a:r>
            </a:p>
          </p:txBody>
        </p:sp>
        <p:pic>
          <p:nvPicPr>
            <p:cNvPr id="22" name="Graphic 21" descr="Truck outline">
              <a:extLst>
                <a:ext uri="{FF2B5EF4-FFF2-40B4-BE49-F238E27FC236}">
                  <a16:creationId xmlns:a16="http://schemas.microsoft.com/office/drawing/2014/main" id="{B1A1A219-2E25-6B3F-69C4-29E285E0F4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561271" y="4517892"/>
              <a:ext cx="449133" cy="449133"/>
            </a:xfrm>
            <a:prstGeom prst="rect">
              <a:avLst/>
            </a:prstGeom>
          </p:spPr>
        </p:pic>
        <p:sp>
          <p:nvSpPr>
            <p:cNvPr id="23" name="TextBox 22">
              <a:extLst>
                <a:ext uri="{FF2B5EF4-FFF2-40B4-BE49-F238E27FC236}">
                  <a16:creationId xmlns:a16="http://schemas.microsoft.com/office/drawing/2014/main" id="{1BDBDE6C-AB60-6DEE-1152-B739CC8DCFED}"/>
                </a:ext>
              </a:extLst>
            </p:cNvPr>
            <p:cNvSpPr txBox="1"/>
            <p:nvPr/>
          </p:nvSpPr>
          <p:spPr>
            <a:xfrm>
              <a:off x="5670891" y="4553935"/>
              <a:ext cx="258404" cy="261610"/>
            </a:xfrm>
            <a:prstGeom prst="rect">
              <a:avLst/>
            </a:prstGeom>
            <a:noFill/>
          </p:spPr>
          <p:txBody>
            <a:bodyPr wrap="none" rtlCol="0">
              <a:spAutoFit/>
            </a:bodyPr>
            <a:lstStyle/>
            <a:p>
              <a:r>
                <a:rPr lang="en-AU" sz="1100" dirty="0"/>
                <a:t>3</a:t>
              </a:r>
            </a:p>
          </p:txBody>
        </p:sp>
        <p:pic>
          <p:nvPicPr>
            <p:cNvPr id="24" name="Graphic 23" descr="Truck outline">
              <a:extLst>
                <a:ext uri="{FF2B5EF4-FFF2-40B4-BE49-F238E27FC236}">
                  <a16:creationId xmlns:a16="http://schemas.microsoft.com/office/drawing/2014/main" id="{B505ACF5-0EC7-FD8D-6C2E-6D7CF43272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559578" y="4931868"/>
              <a:ext cx="449133" cy="449133"/>
            </a:xfrm>
            <a:prstGeom prst="rect">
              <a:avLst/>
            </a:prstGeom>
          </p:spPr>
        </p:pic>
        <p:sp>
          <p:nvSpPr>
            <p:cNvPr id="25" name="TextBox 24">
              <a:extLst>
                <a:ext uri="{FF2B5EF4-FFF2-40B4-BE49-F238E27FC236}">
                  <a16:creationId xmlns:a16="http://schemas.microsoft.com/office/drawing/2014/main" id="{E175C01D-CFA6-FB5E-93A5-303E69314E28}"/>
                </a:ext>
              </a:extLst>
            </p:cNvPr>
            <p:cNvSpPr txBox="1"/>
            <p:nvPr/>
          </p:nvSpPr>
          <p:spPr>
            <a:xfrm>
              <a:off x="5669198" y="4967911"/>
              <a:ext cx="258404" cy="261610"/>
            </a:xfrm>
            <a:prstGeom prst="rect">
              <a:avLst/>
            </a:prstGeom>
            <a:noFill/>
          </p:spPr>
          <p:txBody>
            <a:bodyPr wrap="none" rtlCol="0">
              <a:spAutoFit/>
            </a:bodyPr>
            <a:lstStyle/>
            <a:p>
              <a:r>
                <a:rPr lang="en-AU" sz="1100" dirty="0"/>
                <a:t>n</a:t>
              </a:r>
            </a:p>
          </p:txBody>
        </p:sp>
        <p:sp>
          <p:nvSpPr>
            <p:cNvPr id="26" name="TextBox 25">
              <a:extLst>
                <a:ext uri="{FF2B5EF4-FFF2-40B4-BE49-F238E27FC236}">
                  <a16:creationId xmlns:a16="http://schemas.microsoft.com/office/drawing/2014/main" id="{D1DB8ACB-5810-1A90-51D1-D9B2BF1B0126}"/>
                </a:ext>
              </a:extLst>
            </p:cNvPr>
            <p:cNvSpPr txBox="1"/>
            <p:nvPr/>
          </p:nvSpPr>
          <p:spPr>
            <a:xfrm rot="5400000">
              <a:off x="5691832" y="4809723"/>
              <a:ext cx="295274" cy="261610"/>
            </a:xfrm>
            <a:prstGeom prst="rect">
              <a:avLst/>
            </a:prstGeom>
            <a:noFill/>
          </p:spPr>
          <p:txBody>
            <a:bodyPr wrap="none" rtlCol="0">
              <a:spAutoFit/>
            </a:bodyPr>
            <a:lstStyle/>
            <a:p>
              <a:r>
                <a:rPr lang="en-AU" sz="1100" dirty="0"/>
                <a:t>…</a:t>
              </a:r>
            </a:p>
          </p:txBody>
        </p:sp>
      </p:gr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D92AC38-E834-DD98-6384-E889C2607DC4}"/>
                  </a:ext>
                </a:extLst>
              </p:cNvPr>
              <p:cNvSpPr txBox="1"/>
              <p:nvPr/>
            </p:nvSpPr>
            <p:spPr>
              <a:xfrm>
                <a:off x="7235680" y="3765869"/>
                <a:ext cx="416645"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AU" sz="4000" i="1" smtClean="0">
                          <a:latin typeface="Cambria Math" panose="02040503050406030204" pitchFamily="18" charset="0"/>
                        </a:rPr>
                        <m:t>𝛴</m:t>
                      </m:r>
                    </m:oMath>
                  </m:oMathPara>
                </a14:m>
                <a:endParaRPr lang="en-AU" sz="4000" dirty="0"/>
              </a:p>
            </p:txBody>
          </p:sp>
        </mc:Choice>
        <mc:Fallback>
          <p:sp>
            <p:nvSpPr>
              <p:cNvPr id="28" name="TextBox 27">
                <a:extLst>
                  <a:ext uri="{FF2B5EF4-FFF2-40B4-BE49-F238E27FC236}">
                    <a16:creationId xmlns:a16="http://schemas.microsoft.com/office/drawing/2014/main" id="{4D92AC38-E834-DD98-6384-E889C2607DC4}"/>
                  </a:ext>
                </a:extLst>
              </p:cNvPr>
              <p:cNvSpPr txBox="1">
                <a:spLocks noRot="1" noChangeAspect="1" noMove="1" noResize="1" noEditPoints="1" noAdjustHandles="1" noChangeArrowheads="1" noChangeShapeType="1" noTextEdit="1"/>
              </p:cNvSpPr>
              <p:nvPr/>
            </p:nvSpPr>
            <p:spPr>
              <a:xfrm>
                <a:off x="7235680" y="3765869"/>
                <a:ext cx="416645" cy="615553"/>
              </a:xfrm>
              <a:prstGeom prst="rect">
                <a:avLst/>
              </a:prstGeom>
              <a:blipFill>
                <a:blip r:embed="rId8"/>
                <a:stretch>
                  <a:fillRect/>
                </a:stretch>
              </a:blipFill>
            </p:spPr>
            <p:txBody>
              <a:bodyPr/>
              <a:lstStyle/>
              <a:p>
                <a:r>
                  <a:rPr lang="en-AU">
                    <a:noFill/>
                  </a:rPr>
                  <a:t> </a:t>
                </a:r>
              </a:p>
            </p:txBody>
          </p:sp>
        </mc:Fallback>
      </mc:AlternateContent>
      <p:cxnSp>
        <p:nvCxnSpPr>
          <p:cNvPr id="30" name="Straight Connector 29">
            <a:extLst>
              <a:ext uri="{FF2B5EF4-FFF2-40B4-BE49-F238E27FC236}">
                <a16:creationId xmlns:a16="http://schemas.microsoft.com/office/drawing/2014/main" id="{E62BA30B-8AA5-C212-540F-EF2F40687A82}"/>
              </a:ext>
            </a:extLst>
          </p:cNvPr>
          <p:cNvCxnSpPr>
            <a:stCxn id="14" idx="1"/>
            <a:endCxn id="28" idx="1"/>
          </p:cNvCxnSpPr>
          <p:nvPr/>
        </p:nvCxnSpPr>
        <p:spPr>
          <a:xfrm>
            <a:off x="6861072" y="3654249"/>
            <a:ext cx="374608" cy="419397"/>
          </a:xfrm>
          <a:prstGeom prst="line">
            <a:avLst/>
          </a:prstGeom>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213CCD57-9BD7-8DF2-79D2-A8CDDE3E0888}"/>
              </a:ext>
            </a:extLst>
          </p:cNvPr>
          <p:cNvCxnSpPr>
            <a:stCxn id="20" idx="1"/>
            <a:endCxn id="28" idx="1"/>
          </p:cNvCxnSpPr>
          <p:nvPr/>
        </p:nvCxnSpPr>
        <p:spPr>
          <a:xfrm>
            <a:off x="6859484" y="3941216"/>
            <a:ext cx="376196" cy="132430"/>
          </a:xfrm>
          <a:prstGeom prst="line">
            <a:avLst/>
          </a:prstGeom>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0B300E32-64E3-67D8-E35A-4DB9B8EB749E}"/>
              </a:ext>
            </a:extLst>
          </p:cNvPr>
          <p:cNvCxnSpPr>
            <a:stCxn id="22" idx="1"/>
            <a:endCxn id="28" idx="1"/>
          </p:cNvCxnSpPr>
          <p:nvPr/>
        </p:nvCxnSpPr>
        <p:spPr>
          <a:xfrm flipV="1">
            <a:off x="6861177" y="4073646"/>
            <a:ext cx="374503" cy="141975"/>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D9674B64-94AB-F602-7CF8-E302681C9DEE}"/>
              </a:ext>
            </a:extLst>
          </p:cNvPr>
          <p:cNvCxnSpPr>
            <a:stCxn id="24" idx="1"/>
            <a:endCxn id="28" idx="1"/>
          </p:cNvCxnSpPr>
          <p:nvPr/>
        </p:nvCxnSpPr>
        <p:spPr>
          <a:xfrm flipV="1">
            <a:off x="6859484" y="4073646"/>
            <a:ext cx="376196" cy="555951"/>
          </a:xfrm>
          <a:prstGeom prst="line">
            <a:avLst/>
          </a:prstGeom>
        </p:spPr>
        <p:style>
          <a:lnRef idx="1">
            <a:schemeClr val="accent3"/>
          </a:lnRef>
          <a:fillRef idx="0">
            <a:schemeClr val="accent3"/>
          </a:fillRef>
          <a:effectRef idx="0">
            <a:schemeClr val="accent3"/>
          </a:effectRef>
          <a:fontRef idx="minor">
            <a:schemeClr val="tx1"/>
          </a:fontRef>
        </p:style>
      </p:cxnSp>
      <p:pic>
        <p:nvPicPr>
          <p:cNvPr id="38" name="Picture 37">
            <a:extLst>
              <a:ext uri="{FF2B5EF4-FFF2-40B4-BE49-F238E27FC236}">
                <a16:creationId xmlns:a16="http://schemas.microsoft.com/office/drawing/2014/main" id="{2733A112-F482-1E64-31CC-D19C1B5A50DF}"/>
              </a:ext>
            </a:extLst>
          </p:cNvPr>
          <p:cNvPicPr>
            <a:picLocks noChangeAspect="1"/>
          </p:cNvPicPr>
          <p:nvPr/>
        </p:nvPicPr>
        <p:blipFill>
          <a:blip r:embed="rId9"/>
          <a:stretch>
            <a:fillRect/>
          </a:stretch>
        </p:blipFill>
        <p:spPr>
          <a:xfrm>
            <a:off x="8089055" y="3887908"/>
            <a:ext cx="371475" cy="371475"/>
          </a:xfrm>
          <a:prstGeom prst="rect">
            <a:avLst/>
          </a:prstGeom>
        </p:spPr>
      </p:pic>
      <p:pic>
        <p:nvPicPr>
          <p:cNvPr id="40" name="Graphic 39" descr="Chevron arrows with solid fill">
            <a:extLst>
              <a:ext uri="{FF2B5EF4-FFF2-40B4-BE49-F238E27FC236}">
                <a16:creationId xmlns:a16="http://schemas.microsoft.com/office/drawing/2014/main" id="{216AA52C-693A-F2B5-9444-23D1D8FC49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3074" y="3961362"/>
            <a:ext cx="395233" cy="224566"/>
          </a:xfrm>
          <a:prstGeom prst="rect">
            <a:avLst/>
          </a:prstGeom>
        </p:spPr>
      </p:pic>
      <p:pic>
        <p:nvPicPr>
          <p:cNvPr id="42" name="Graphic 41" descr="Laptop with solid fill">
            <a:extLst>
              <a:ext uri="{FF2B5EF4-FFF2-40B4-BE49-F238E27FC236}">
                <a16:creationId xmlns:a16="http://schemas.microsoft.com/office/drawing/2014/main" id="{2EC4C0ED-291D-0381-BA61-3E064BFE0F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46067" y="3609833"/>
            <a:ext cx="927624" cy="927624"/>
          </a:xfrm>
          <a:prstGeom prst="rect">
            <a:avLst/>
          </a:prstGeom>
        </p:spPr>
      </p:pic>
      <p:cxnSp>
        <p:nvCxnSpPr>
          <p:cNvPr id="44" name="Straight Arrow Connector 43">
            <a:extLst>
              <a:ext uri="{FF2B5EF4-FFF2-40B4-BE49-F238E27FC236}">
                <a16:creationId xmlns:a16="http://schemas.microsoft.com/office/drawing/2014/main" id="{23CF5127-08A4-851D-5F99-A0A091462659}"/>
              </a:ext>
            </a:extLst>
          </p:cNvPr>
          <p:cNvCxnSpPr>
            <a:cxnSpLocks/>
            <a:endCxn id="42" idx="1"/>
          </p:cNvCxnSpPr>
          <p:nvPr/>
        </p:nvCxnSpPr>
        <p:spPr>
          <a:xfrm flipV="1">
            <a:off x="8505037" y="4073645"/>
            <a:ext cx="1141030" cy="7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6381BC0-CA34-5890-03D5-42E1113A08DC}"/>
              </a:ext>
            </a:extLst>
          </p:cNvPr>
          <p:cNvSpPr txBox="1"/>
          <p:nvPr/>
        </p:nvSpPr>
        <p:spPr>
          <a:xfrm>
            <a:off x="8830252" y="3791456"/>
            <a:ext cx="425116" cy="261610"/>
          </a:xfrm>
          <a:prstGeom prst="rect">
            <a:avLst/>
          </a:prstGeom>
          <a:noFill/>
        </p:spPr>
        <p:txBody>
          <a:bodyPr wrap="none" rtlCol="0">
            <a:spAutoFit/>
          </a:bodyPr>
          <a:lstStyle/>
          <a:p>
            <a:r>
              <a:rPr lang="en-AU" sz="1100" dirty="0"/>
              <a:t>SQL</a:t>
            </a:r>
          </a:p>
        </p:txBody>
      </p:sp>
      <p:pic>
        <p:nvPicPr>
          <p:cNvPr id="1026" name="Picture 2">
            <a:extLst>
              <a:ext uri="{FF2B5EF4-FFF2-40B4-BE49-F238E27FC236}">
                <a16:creationId xmlns:a16="http://schemas.microsoft.com/office/drawing/2014/main" id="{6CD32622-F7AD-6A6E-7BB2-3F2B5C9C429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763" t="51146" r="8295" b="-1"/>
          <a:stretch/>
        </p:blipFill>
        <p:spPr bwMode="auto">
          <a:xfrm>
            <a:off x="9860641" y="3962432"/>
            <a:ext cx="498476" cy="16527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4A199D0-364A-C995-B841-9F088C1A726E}"/>
              </a:ext>
            </a:extLst>
          </p:cNvPr>
          <p:cNvSpPr txBox="1"/>
          <p:nvPr/>
        </p:nvSpPr>
        <p:spPr>
          <a:xfrm>
            <a:off x="9789439" y="4748249"/>
            <a:ext cx="640881" cy="369332"/>
          </a:xfrm>
          <a:prstGeom prst="rect">
            <a:avLst/>
          </a:prstGeom>
          <a:noFill/>
        </p:spPr>
        <p:txBody>
          <a:bodyPr wrap="none" rtlCol="0">
            <a:spAutoFit/>
          </a:bodyPr>
          <a:lstStyle/>
          <a:p>
            <a:r>
              <a:rPr lang="en-AU" dirty="0"/>
              <a:t>CSV </a:t>
            </a:r>
          </a:p>
        </p:txBody>
      </p:sp>
      <p:cxnSp>
        <p:nvCxnSpPr>
          <p:cNvPr id="55" name="Straight Arrow Connector 54">
            <a:extLst>
              <a:ext uri="{FF2B5EF4-FFF2-40B4-BE49-F238E27FC236}">
                <a16:creationId xmlns:a16="http://schemas.microsoft.com/office/drawing/2014/main" id="{8C7ABAB9-F71B-1CFA-D39F-2A0E3C4F45FC}"/>
              </a:ext>
            </a:extLst>
          </p:cNvPr>
          <p:cNvCxnSpPr>
            <a:cxnSpLocks/>
            <a:stCxn id="42" idx="2"/>
            <a:endCxn id="53" idx="0"/>
          </p:cNvCxnSpPr>
          <p:nvPr/>
        </p:nvCxnSpPr>
        <p:spPr>
          <a:xfrm>
            <a:off x="10109879" y="4537457"/>
            <a:ext cx="1" cy="210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982A046-2447-456D-47E4-53857E73C187}"/>
              </a:ext>
            </a:extLst>
          </p:cNvPr>
          <p:cNvSpPr/>
          <p:nvPr/>
        </p:nvSpPr>
        <p:spPr>
          <a:xfrm>
            <a:off x="8764664" y="5436318"/>
            <a:ext cx="1408341" cy="646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a:extLst>
              <a:ext uri="{FF2B5EF4-FFF2-40B4-BE49-F238E27FC236}">
                <a16:creationId xmlns:a16="http://schemas.microsoft.com/office/drawing/2014/main" id="{DA695CED-8EA1-38D7-0A2F-C77C02ADBF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4539" y="5752458"/>
            <a:ext cx="503281" cy="271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0562CF-DDA7-14F8-23B2-EE5D389EE24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4117" b="14275"/>
          <a:stretch/>
        </p:blipFill>
        <p:spPr bwMode="auto">
          <a:xfrm>
            <a:off x="8809994" y="5827916"/>
            <a:ext cx="723928" cy="2099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CB9DB1-9244-EDCD-795D-BA68465F96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51400" y="5499015"/>
            <a:ext cx="1234868" cy="245501"/>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E7FF2858-5C97-FB96-69A7-68B3F192D7A7}"/>
              </a:ext>
            </a:extLst>
          </p:cNvPr>
          <p:cNvSpPr/>
          <p:nvPr/>
        </p:nvSpPr>
        <p:spPr>
          <a:xfrm>
            <a:off x="10320789" y="5436318"/>
            <a:ext cx="1102861" cy="4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a:extLst>
              <a:ext uri="{FF2B5EF4-FFF2-40B4-BE49-F238E27FC236}">
                <a16:creationId xmlns:a16="http://schemas.microsoft.com/office/drawing/2014/main" id="{0A099E29-0874-E6E7-B873-A9DAD31788A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8518" b="29353"/>
          <a:stretch/>
        </p:blipFill>
        <p:spPr bwMode="auto">
          <a:xfrm>
            <a:off x="10395620" y="5542010"/>
            <a:ext cx="951627" cy="224510"/>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Connector: Elbow 1042">
            <a:extLst>
              <a:ext uri="{FF2B5EF4-FFF2-40B4-BE49-F238E27FC236}">
                <a16:creationId xmlns:a16="http://schemas.microsoft.com/office/drawing/2014/main" id="{97EA1C01-8D64-114A-B690-530BAF0F67EC}"/>
              </a:ext>
            </a:extLst>
          </p:cNvPr>
          <p:cNvCxnSpPr>
            <a:cxnSpLocks/>
            <a:stCxn id="53" idx="2"/>
            <a:endCxn id="59" idx="0"/>
          </p:cNvCxnSpPr>
          <p:nvPr/>
        </p:nvCxnSpPr>
        <p:spPr>
          <a:xfrm rot="16200000" flipH="1">
            <a:off x="10331682" y="4895779"/>
            <a:ext cx="318737" cy="76234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5" name="Connector: Elbow 1044">
            <a:extLst>
              <a:ext uri="{FF2B5EF4-FFF2-40B4-BE49-F238E27FC236}">
                <a16:creationId xmlns:a16="http://schemas.microsoft.com/office/drawing/2014/main" id="{9C582274-2E5D-2327-6B53-69DFB6AF49ED}"/>
              </a:ext>
            </a:extLst>
          </p:cNvPr>
          <p:cNvCxnSpPr>
            <a:stCxn id="53" idx="2"/>
            <a:endCxn id="57" idx="0"/>
          </p:cNvCxnSpPr>
          <p:nvPr/>
        </p:nvCxnSpPr>
        <p:spPr>
          <a:xfrm rot="5400000">
            <a:off x="9629990" y="4956427"/>
            <a:ext cx="318737" cy="6410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6D24DD64-E6D2-5B29-14DA-7AA4433F1350}"/>
              </a:ext>
            </a:extLst>
          </p:cNvPr>
          <p:cNvCxnSpPr>
            <a:stCxn id="57" idx="1"/>
            <a:endCxn id="38" idx="2"/>
          </p:cNvCxnSpPr>
          <p:nvPr/>
        </p:nvCxnSpPr>
        <p:spPr>
          <a:xfrm rot="10800000">
            <a:off x="8274794" y="4259384"/>
            <a:ext cx="489871" cy="14999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38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5833" y="546938"/>
            <a:ext cx="4401941" cy="1204912"/>
          </a:xfrm>
        </p:spPr>
        <p:txBody>
          <a:bodyPr>
            <a:normAutofit fontScale="90000"/>
          </a:bodyPr>
          <a:lstStyle/>
          <a:p>
            <a:r>
              <a:rPr lang="en-US" dirty="0"/>
              <a:t>Creation of SQL Lite database and data loading</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7" name="Rectangle 6">
            <a:extLst>
              <a:ext uri="{FF2B5EF4-FFF2-40B4-BE49-F238E27FC236}">
                <a16:creationId xmlns:a16="http://schemas.microsoft.com/office/drawing/2014/main" id="{D9A1BE64-B406-0CFC-4C6C-E71669B45819}"/>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3">
            <a:extLst>
              <a:ext uri="{FF2B5EF4-FFF2-40B4-BE49-F238E27FC236}">
                <a16:creationId xmlns:a16="http://schemas.microsoft.com/office/drawing/2014/main" id="{43317F9D-99D3-41F2-69B2-D92DE1371A8F}"/>
              </a:ext>
            </a:extLst>
          </p:cNvPr>
          <p:cNvSpPr txBox="1">
            <a:spLocks/>
          </p:cNvSpPr>
          <p:nvPr/>
        </p:nvSpPr>
        <p:spPr>
          <a:xfrm>
            <a:off x="222669" y="4926339"/>
            <a:ext cx="7245957" cy="1685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SQLite Datasets from different Fields altered to be read with SQL Alchemy</a:t>
            </a:r>
          </a:p>
          <a:p>
            <a:pPr lvl="1"/>
            <a:r>
              <a:rPr lang="en-ZA" sz="1600" dirty="0"/>
              <a:t>Auto-Incrementing Indexes and Primary Keys created</a:t>
            </a:r>
          </a:p>
          <a:p>
            <a:r>
              <a:rPr lang="en-ZA" sz="2000" dirty="0"/>
              <a:t>Concatenated and consolidated information in CSV files</a:t>
            </a:r>
          </a:p>
        </p:txBody>
      </p:sp>
      <p:pic>
        <p:nvPicPr>
          <p:cNvPr id="13" name="Picture 12">
            <a:extLst>
              <a:ext uri="{FF2B5EF4-FFF2-40B4-BE49-F238E27FC236}">
                <a16:creationId xmlns:a16="http://schemas.microsoft.com/office/drawing/2014/main" id="{B5889204-4314-3A9A-EE03-1AE0676B91EF}"/>
              </a:ext>
            </a:extLst>
          </p:cNvPr>
          <p:cNvPicPr>
            <a:picLocks noChangeAspect="1"/>
          </p:cNvPicPr>
          <p:nvPr/>
        </p:nvPicPr>
        <p:blipFill>
          <a:blip r:embed="rId3"/>
          <a:stretch>
            <a:fillRect/>
          </a:stretch>
        </p:blipFill>
        <p:spPr>
          <a:xfrm>
            <a:off x="222670" y="1692275"/>
            <a:ext cx="7245956" cy="2965583"/>
          </a:xfrm>
          <a:prstGeom prst="rect">
            <a:avLst/>
          </a:prstGeom>
        </p:spPr>
      </p:pic>
      <p:pic>
        <p:nvPicPr>
          <p:cNvPr id="11" name="Picture 10">
            <a:extLst>
              <a:ext uri="{FF2B5EF4-FFF2-40B4-BE49-F238E27FC236}">
                <a16:creationId xmlns:a16="http://schemas.microsoft.com/office/drawing/2014/main" id="{942FA587-8DA9-1A46-6333-740A54B1015A}"/>
              </a:ext>
            </a:extLst>
          </p:cNvPr>
          <p:cNvPicPr>
            <a:picLocks noChangeAspect="1"/>
          </p:cNvPicPr>
          <p:nvPr/>
        </p:nvPicPr>
        <p:blipFill>
          <a:blip r:embed="rId4"/>
          <a:stretch>
            <a:fillRect/>
          </a:stretch>
        </p:blipFill>
        <p:spPr>
          <a:xfrm>
            <a:off x="4985165" y="962989"/>
            <a:ext cx="2526387" cy="3950120"/>
          </a:xfrm>
          <a:prstGeom prst="rect">
            <a:avLst/>
          </a:prstGeom>
        </p:spPr>
      </p:pic>
      <p:pic>
        <p:nvPicPr>
          <p:cNvPr id="15" name="Picture 14">
            <a:extLst>
              <a:ext uri="{FF2B5EF4-FFF2-40B4-BE49-F238E27FC236}">
                <a16:creationId xmlns:a16="http://schemas.microsoft.com/office/drawing/2014/main" id="{10606CA0-B222-AC7B-DE76-62C8AB290891}"/>
              </a:ext>
            </a:extLst>
          </p:cNvPr>
          <p:cNvPicPr>
            <a:picLocks noChangeAspect="1"/>
          </p:cNvPicPr>
          <p:nvPr/>
        </p:nvPicPr>
        <p:blipFill>
          <a:blip r:embed="rId5"/>
          <a:stretch>
            <a:fillRect/>
          </a:stretch>
        </p:blipFill>
        <p:spPr>
          <a:xfrm>
            <a:off x="8181029" y="1692275"/>
            <a:ext cx="3748735" cy="3872753"/>
          </a:xfrm>
          <a:prstGeom prst="rect">
            <a:avLst/>
          </a:prstGeom>
        </p:spPr>
      </p:pic>
      <p:pic>
        <p:nvPicPr>
          <p:cNvPr id="9" name="Picture 8">
            <a:extLst>
              <a:ext uri="{FF2B5EF4-FFF2-40B4-BE49-F238E27FC236}">
                <a16:creationId xmlns:a16="http://schemas.microsoft.com/office/drawing/2014/main" id="{FD7737BC-7791-BB29-F174-DFD3CB954B59}"/>
              </a:ext>
            </a:extLst>
          </p:cNvPr>
          <p:cNvPicPr>
            <a:picLocks noChangeAspect="1"/>
          </p:cNvPicPr>
          <p:nvPr/>
        </p:nvPicPr>
        <p:blipFill>
          <a:blip r:embed="rId6"/>
          <a:stretch>
            <a:fillRect/>
          </a:stretch>
        </p:blipFill>
        <p:spPr>
          <a:xfrm>
            <a:off x="7618943" y="136525"/>
            <a:ext cx="3401541" cy="3833080"/>
          </a:xfrm>
          <a:prstGeom prst="rect">
            <a:avLst/>
          </a:prstGeom>
        </p:spPr>
      </p:pic>
      <p:pic>
        <p:nvPicPr>
          <p:cNvPr id="12" name="Picture 11">
            <a:extLst>
              <a:ext uri="{FF2B5EF4-FFF2-40B4-BE49-F238E27FC236}">
                <a16:creationId xmlns:a16="http://schemas.microsoft.com/office/drawing/2014/main" id="{F9FDD4F6-C0AD-B342-BCDF-385BABBAD987}"/>
              </a:ext>
            </a:extLst>
          </p:cNvPr>
          <p:cNvPicPr>
            <a:picLocks noChangeAspect="1"/>
          </p:cNvPicPr>
          <p:nvPr/>
        </p:nvPicPr>
        <p:blipFill>
          <a:blip r:embed="rId7"/>
          <a:stretch>
            <a:fillRect/>
          </a:stretch>
        </p:blipFill>
        <p:spPr>
          <a:xfrm>
            <a:off x="7077636" y="5926170"/>
            <a:ext cx="4893328" cy="55154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3855496" cy="846301"/>
          </a:xfrm>
        </p:spPr>
        <p:txBody>
          <a:bodyPr>
            <a:normAutofit/>
          </a:bodyPr>
          <a:lstStyle/>
          <a:p>
            <a:r>
              <a:rPr lang="en-ZA" dirty="0"/>
              <a:t>Analysing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4" y="1356297"/>
            <a:ext cx="4885897" cy="47806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ZA" sz="2000" dirty="0"/>
          </a:p>
          <a:p>
            <a:r>
              <a:rPr lang="en-ZA" sz="2000" dirty="0"/>
              <a:t>Channels used for modelling:</a:t>
            </a:r>
          </a:p>
          <a:p>
            <a:endParaRPr lang="en-ZA" sz="2000" dirty="0"/>
          </a:p>
          <a:p>
            <a:pPr lvl="1">
              <a:buFont typeface="Wingdings" panose="05000000000000000000" pitchFamily="2" charset="2"/>
              <a:buChar char="ü"/>
            </a:pPr>
            <a:r>
              <a:rPr lang="en-ZA" sz="1600" dirty="0" err="1"/>
              <a:t>Magsus</a:t>
            </a:r>
            <a:r>
              <a:rPr lang="en-ZA" sz="1600" dirty="0"/>
              <a:t> Tool - 'SUSCEP_CGS E-5’ </a:t>
            </a:r>
          </a:p>
          <a:p>
            <a:pPr lvl="1">
              <a:buFont typeface="Wingdings" panose="05000000000000000000" pitchFamily="2" charset="2"/>
              <a:buChar char="ü"/>
            </a:pPr>
            <a:r>
              <a:rPr lang="en-ZA" sz="1600" dirty="0" err="1"/>
              <a:t>Magsus</a:t>
            </a:r>
            <a:r>
              <a:rPr lang="en-ZA" sz="1600" dirty="0"/>
              <a:t> Tool- 'GAM(NAT)_CPS’</a:t>
            </a:r>
          </a:p>
          <a:p>
            <a:pPr lvl="1">
              <a:buFont typeface="Wingdings" panose="05000000000000000000" pitchFamily="2" charset="2"/>
              <a:buChar char="ü"/>
            </a:pPr>
            <a:r>
              <a:rPr lang="en-ZA" sz="1600" dirty="0"/>
              <a:t>Density Tool- 'DENSITY_G/CC’</a:t>
            </a:r>
          </a:p>
          <a:p>
            <a:pPr lvl="1">
              <a:buFont typeface="Wingdings" panose="05000000000000000000" pitchFamily="2" charset="2"/>
              <a:buChar char="ü"/>
            </a:pPr>
            <a:endParaRPr lang="en-ZA" sz="1600" dirty="0"/>
          </a:p>
          <a:p>
            <a:r>
              <a:rPr lang="en-ZA" sz="2000" dirty="0"/>
              <a:t>Data visualisation required to understand tool response and to determine a model to be used</a:t>
            </a:r>
          </a:p>
          <a:p>
            <a:r>
              <a:rPr lang="en-ZA" sz="2000" dirty="0"/>
              <a:t>To help the operators we need to understand the data first! </a:t>
            </a:r>
          </a:p>
          <a:p>
            <a:pPr lvl="1">
              <a:buFont typeface="Wingdings" panose="05000000000000000000" pitchFamily="2" charset="2"/>
              <a:buChar char="ü"/>
            </a:pPr>
            <a:endParaRPr lang="en-US" sz="1600" dirty="0"/>
          </a:p>
        </p:txBody>
      </p:sp>
      <p:pic>
        <p:nvPicPr>
          <p:cNvPr id="6" name="Picture 5">
            <a:extLst>
              <a:ext uri="{FF2B5EF4-FFF2-40B4-BE49-F238E27FC236}">
                <a16:creationId xmlns:a16="http://schemas.microsoft.com/office/drawing/2014/main" id="{A808E8F6-E935-9E68-5498-806AFADA9AE9}"/>
              </a:ext>
            </a:extLst>
          </p:cNvPr>
          <p:cNvPicPr>
            <a:picLocks noChangeAspect="1"/>
          </p:cNvPicPr>
          <p:nvPr/>
        </p:nvPicPr>
        <p:blipFill>
          <a:blip r:embed="rId3"/>
          <a:stretch>
            <a:fillRect/>
          </a:stretch>
        </p:blipFill>
        <p:spPr>
          <a:xfrm>
            <a:off x="990600" y="1093947"/>
            <a:ext cx="3732411" cy="2465039"/>
          </a:xfrm>
          <a:prstGeom prst="rect">
            <a:avLst/>
          </a:prstGeom>
        </p:spPr>
      </p:pic>
      <p:pic>
        <p:nvPicPr>
          <p:cNvPr id="5" name="Picture 4">
            <a:extLst>
              <a:ext uri="{FF2B5EF4-FFF2-40B4-BE49-F238E27FC236}">
                <a16:creationId xmlns:a16="http://schemas.microsoft.com/office/drawing/2014/main" id="{99B43CAD-5448-A0A7-F1F1-3916D016B020}"/>
              </a:ext>
            </a:extLst>
          </p:cNvPr>
          <p:cNvPicPr>
            <a:picLocks noChangeAspect="1"/>
          </p:cNvPicPr>
          <p:nvPr/>
        </p:nvPicPr>
        <p:blipFill>
          <a:blip r:embed="rId4"/>
          <a:stretch>
            <a:fillRect/>
          </a:stretch>
        </p:blipFill>
        <p:spPr>
          <a:xfrm>
            <a:off x="573676" y="3746619"/>
            <a:ext cx="5134988" cy="2251354"/>
          </a:xfrm>
          <a:prstGeom prst="rect">
            <a:avLst/>
          </a:prstGeom>
        </p:spPr>
      </p:pic>
    </p:spTree>
    <p:extLst>
      <p:ext uri="{BB962C8B-B14F-4D97-AF65-F5344CB8AC3E}">
        <p14:creationId xmlns:p14="http://schemas.microsoft.com/office/powerpoint/2010/main" val="4030588585"/>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8bb759f6-5337-4dc5-b19b-e74b6da11f8f}" enabled="1" method="Standard" siteId="{41ff26dc-250f-4b13-8981-739be8610c21}" contentBits="2"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2685</TotalTime>
  <Words>1407</Words>
  <Application>Microsoft Office PowerPoint</Application>
  <PresentationFormat>Widescreen</PresentationFormat>
  <Paragraphs>217</Paragraphs>
  <Slides>21</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Tenorite</vt:lpstr>
      <vt:lpstr>Wingdings</vt:lpstr>
      <vt:lpstr>Monoline</vt:lpstr>
      <vt:lpstr>Project – 04 Geophysical tool response</vt:lpstr>
      <vt:lpstr>background</vt:lpstr>
      <vt:lpstr>PROBLEM</vt:lpstr>
      <vt:lpstr>Proposed solution</vt:lpstr>
      <vt:lpstr>Project OVERVIEW</vt:lpstr>
      <vt:lpstr>Gathering data</vt:lpstr>
      <vt:lpstr>Gathering data</vt:lpstr>
      <vt:lpstr>Creation of SQL Lite database and data loading</vt:lpstr>
      <vt:lpstr>Analysing data</vt:lpstr>
      <vt:lpstr>Data analysis /First operator aid</vt:lpstr>
      <vt:lpstr>Cleaning DATA</vt:lpstr>
      <vt:lpstr>Clustering data – DBSCAN </vt:lpstr>
      <vt:lpstr>Clustering data  </vt:lpstr>
      <vt:lpstr>Clustering REsults</vt:lpstr>
      <vt:lpstr>Machine learning REsults</vt:lpstr>
      <vt:lpstr>Machine learning REsults</vt:lpstr>
      <vt:lpstr>Deciding criteria</vt:lpstr>
      <vt:lpstr>Final remarks</vt:lpstr>
      <vt:lpstr>SUMMARY</vt:lpstr>
      <vt:lpstr>Project requirements</vt:lpstr>
      <vt:lpstr>THANK YOU</vt:lpstr>
    </vt:vector>
  </TitlesOfParts>
  <Company>Schlumberger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03 Inventory Matching Compliance</dc:title>
  <dc:creator>Gabriela Soter Roxo</dc:creator>
  <cp:keywords>SLB-Public</cp:keywords>
  <cp:lastModifiedBy>Gabriela Soter Roxo</cp:lastModifiedBy>
  <cp:revision>78</cp:revision>
  <dcterms:created xsi:type="dcterms:W3CDTF">2023-04-10T10:49:05Z</dcterms:created>
  <dcterms:modified xsi:type="dcterms:W3CDTF">2023-05-31T09:27:53Z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Monoline:8</vt:lpwstr>
  </property>
  <property fmtid="{D5CDD505-2E9C-101B-9397-08002B2CF9AE}" pid="4" name="ClassificationContentMarkingFooterText">
    <vt:lpwstr>SLB-Private</vt:lpwstr>
  </property>
</Properties>
</file>